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5"/>
  </p:notesMasterIdLst>
  <p:sldIdLst>
    <p:sldId id="256" r:id="rId2"/>
    <p:sldId id="260" r:id="rId3"/>
    <p:sldId id="261" r:id="rId4"/>
    <p:sldId id="259" r:id="rId5"/>
    <p:sldId id="263" r:id="rId6"/>
    <p:sldId id="265" r:id="rId7"/>
    <p:sldId id="278" r:id="rId8"/>
    <p:sldId id="279" r:id="rId9"/>
    <p:sldId id="280" r:id="rId10"/>
    <p:sldId id="281" r:id="rId11"/>
    <p:sldId id="258" r:id="rId12"/>
    <p:sldId id="257" r:id="rId13"/>
    <p:sldId id="286" r:id="rId14"/>
    <p:sldId id="287" r:id="rId15"/>
    <p:sldId id="288" r:id="rId16"/>
    <p:sldId id="289" r:id="rId17"/>
    <p:sldId id="290" r:id="rId18"/>
    <p:sldId id="318" r:id="rId19"/>
    <p:sldId id="270" r:id="rId20"/>
    <p:sldId id="273" r:id="rId21"/>
    <p:sldId id="319" r:id="rId22"/>
    <p:sldId id="320" r:id="rId23"/>
    <p:sldId id="321" r:id="rId24"/>
    <p:sldId id="322" r:id="rId25"/>
    <p:sldId id="323" r:id="rId26"/>
    <p:sldId id="300" r:id="rId27"/>
    <p:sldId id="301" r:id="rId28"/>
    <p:sldId id="291" r:id="rId29"/>
    <p:sldId id="274" r:id="rId30"/>
    <p:sldId id="292" r:id="rId31"/>
    <p:sldId id="293" r:id="rId32"/>
    <p:sldId id="294" r:id="rId33"/>
    <p:sldId id="324" r:id="rId34"/>
    <p:sldId id="325" r:id="rId35"/>
    <p:sldId id="326" r:id="rId36"/>
    <p:sldId id="327" r:id="rId37"/>
    <p:sldId id="299" r:id="rId38"/>
    <p:sldId id="269" r:id="rId39"/>
    <p:sldId id="295" r:id="rId40"/>
    <p:sldId id="296" r:id="rId41"/>
    <p:sldId id="297" r:id="rId42"/>
    <p:sldId id="298" r:id="rId43"/>
    <p:sldId id="328" r:id="rId4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66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576" autoAdjust="0"/>
    <p:restoredTop sz="94660"/>
  </p:normalViewPr>
  <p:slideViewPr>
    <p:cSldViewPr snapToGrid="0">
      <p:cViewPr varScale="1">
        <p:scale>
          <a:sx n="96" d="100"/>
          <a:sy n="96" d="100"/>
        </p:scale>
        <p:origin x="192" y="5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5D868B-9953-471B-A241-5B8FFD936FE2}" type="datetimeFigureOut">
              <a:rPr lang="ko-KR" altLang="en-US" smtClean="0"/>
              <a:t>2020. 7. 15.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6D3E17-7D67-40EA-BACC-2F87BD4AC2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11520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78FF54-C3F5-4DD5-849E-ABFC53638B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66F7D48-7940-4F5E-84E2-4503ED138C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0C39A49-D77D-415C-B5A8-1F11E03A6B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BD2838-8963-4846-8916-FD2F6691A66F}" type="datetimeFigureOut">
              <a:rPr lang="ko-KR" altLang="en-US" smtClean="0"/>
              <a:t>2020. 7. 15.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2B0A06B-2FE5-4D7C-8562-828C1E4B92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701A422-3E25-4391-BA8C-CDDE71382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1D715-D376-4AFE-8084-04BFE83615E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93859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AF8C56-71DD-403D-A054-0B1C94EBC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3E6302D-E31B-4BC9-9537-AE238320F3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2498208-000E-48F2-9A0D-485D3BFE62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BD2838-8963-4846-8916-FD2F6691A66F}" type="datetimeFigureOut">
              <a:rPr lang="ko-KR" altLang="en-US" smtClean="0"/>
              <a:t>2020. 7. 15.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8B8240F-59E7-4C32-BBDE-9859404735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2AE4985-CF3C-4EEC-945C-CC2725FC15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1D715-D376-4AFE-8084-04BFE83615E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70226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B3835C7-5FC8-47A8-8AE4-292A82169CD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1C472EF-8472-45FC-B7B5-A82B9AD676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175981-6809-46C0-A691-BF5C51C50D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BD2838-8963-4846-8916-FD2F6691A66F}" type="datetimeFigureOut">
              <a:rPr lang="ko-KR" altLang="en-US" smtClean="0"/>
              <a:t>2020. 7. 15.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1B8DB00-F80A-4A14-994B-1721C52073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1E4B000-67EA-4DDF-BE1B-7FC0EBA3D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1D715-D376-4AFE-8084-04BFE83615E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01770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F671D6-C292-491F-A500-CDB41CB38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A88E5FC-AEBE-4C22-BBC5-4A9A105795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3226790-957F-4AFA-B686-8B6EE5F68D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BD2838-8963-4846-8916-FD2F6691A66F}" type="datetimeFigureOut">
              <a:rPr lang="ko-KR" altLang="en-US" smtClean="0"/>
              <a:t>2020. 7. 15.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A09CB3-55B4-4F1F-8300-1C0F1B1008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102F4F3-3EBF-4965-92B3-3B58CCE23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1D715-D376-4AFE-8084-04BFE83615E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22263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F13B40-CEFF-4709-B4F1-8AD188CB4E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5415396-E372-4D5D-AFA9-4FA9A23D9E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7CFAFF2-00C2-434B-B8F4-E094CCF325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BD2838-8963-4846-8916-FD2F6691A66F}" type="datetimeFigureOut">
              <a:rPr lang="ko-KR" altLang="en-US" smtClean="0"/>
              <a:t>2020. 7. 15.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CEEFCC-B35D-49B3-8384-DFF50AF5AD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74E506B-FD72-45A6-BD7A-F9099BFD16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1D715-D376-4AFE-8084-04BFE83615E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88159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618632-0B1D-4575-A574-676D60BB9E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4A5331C-BA50-48F1-AE67-E3C9BC3D31B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413BD5B-44D1-4A75-92AB-4D8243F850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18D9500-CCDA-4F42-B126-52BA89ABFA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BD2838-8963-4846-8916-FD2F6691A66F}" type="datetimeFigureOut">
              <a:rPr lang="ko-KR" altLang="en-US" smtClean="0"/>
              <a:t>2020. 7. 15.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982483A-7748-433E-9EB9-FA1B8306B6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129AEE5-89DF-4F17-999E-92EC89E33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1D715-D376-4AFE-8084-04BFE83615E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27324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5DCB7A-B61F-44DB-9F95-78B56B43A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8E747C4-C632-4C85-A2D7-555EEC96AE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134558D-67C6-47B4-9FC1-B5058345F5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3954286-8608-4495-B063-F3FBB39009A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88C2E32-49B5-47FF-A271-D6C2B75E88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6CD5449-A8C1-4D3D-83CB-C8317DD236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BD2838-8963-4846-8916-FD2F6691A66F}" type="datetimeFigureOut">
              <a:rPr lang="ko-KR" altLang="en-US" smtClean="0"/>
              <a:t>2020. 7. 15.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3A094C3-5E20-42A2-8DA9-70BD14BA3F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7A03132-D71B-4655-9887-05FC159B3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1D715-D376-4AFE-8084-04BFE83615E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66258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053CAA-DEAF-40EB-98CE-0ABCD6BB83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09D2316-4C02-47D5-8B49-1009FDD2A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BD2838-8963-4846-8916-FD2F6691A66F}" type="datetimeFigureOut">
              <a:rPr lang="ko-KR" altLang="en-US" smtClean="0"/>
              <a:t>2020. 7. 15.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63C3CF1-6F16-4C48-85C0-F7C8BDE13E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085E9D2-9AB9-46FA-8C2A-76A82649B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1D715-D376-4AFE-8084-04BFE83615E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73321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B920539-6BA6-4D0F-9483-4234CBB834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BD2838-8963-4846-8916-FD2F6691A66F}" type="datetimeFigureOut">
              <a:rPr lang="ko-KR" altLang="en-US" smtClean="0"/>
              <a:t>2020. 7. 15.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B3543E9-9E3B-41AC-964F-9FA0FA81A6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EE99E27-9193-4161-8F20-873C2F27C6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1D715-D376-4AFE-8084-04BFE83615E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09784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66F306-774A-492D-B72C-B3B553674D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2664949-F68B-4E86-BA90-39714A8201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D7E8365-5503-4CCF-AC65-0544C7AF82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7B728F7-197C-4DD1-98A3-762F26F742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BD2838-8963-4846-8916-FD2F6691A66F}" type="datetimeFigureOut">
              <a:rPr lang="ko-KR" altLang="en-US" smtClean="0"/>
              <a:t>2020. 7. 15.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6021B88-69B2-4801-A548-F860276D04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16BE695-FEE6-4E09-BC76-A087F55F02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1D715-D376-4AFE-8084-04BFE83615E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47417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5915AA-59BE-46E2-B51A-972459664F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BCE7F59-3E90-4F11-A924-1F3FA58C06E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8097658-3833-4BDA-BB92-048A3D346E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A83CBC3-CA97-431F-8D8C-2D2B923E8B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BD2838-8963-4846-8916-FD2F6691A66F}" type="datetimeFigureOut">
              <a:rPr lang="ko-KR" altLang="en-US" smtClean="0"/>
              <a:t>2020. 7. 15.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DFE45A0-E130-40AA-84F7-80FFAFAAE8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685D8BD-15DC-4E6F-852F-6AE92F8108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1D715-D376-4AFE-8084-04BFE83615E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86905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643A0FC-C9A3-4D62-9478-8AA826D381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1856AD7-7FDD-4D70-A68F-CB3B19AEA8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98FAC3C-65EA-4229-94AA-BDA30220BF9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BD2838-8963-4846-8916-FD2F6691A66F}" type="datetimeFigureOut">
              <a:rPr lang="ko-KR" altLang="en-US" smtClean="0"/>
              <a:t>2020. 7. 15.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2A5BA42-1CA8-40B9-A307-88C569028D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4F1B1AE-730F-4024-93A0-40D0C2B2E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21D715-D376-4AFE-8084-04BFE83615E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92395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Relationship Id="rId9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1.png"/><Relationship Id="rId4" Type="http://schemas.openxmlformats.org/officeDocument/2006/relationships/image" Target="../media/image6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9B1B0BEB-AFDA-4717-BFF3-0A55D476B5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1687" y="253880"/>
            <a:ext cx="855666" cy="40324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6E7FA33-4B97-491D-9CFA-D5160B9DAA65}"/>
              </a:ext>
            </a:extLst>
          </p:cNvPr>
          <p:cNvSpPr txBox="1"/>
          <p:nvPr/>
        </p:nvSpPr>
        <p:spPr>
          <a:xfrm>
            <a:off x="2557689" y="2943850"/>
            <a:ext cx="759868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 err="1">
                <a:solidFill>
                  <a:schemeClr val="accent1">
                    <a:lumMod val="75000"/>
                  </a:schemeClr>
                </a:solidFill>
                <a:latin typeface="Gadugi" panose="020B0502040204020203" pitchFamily="34" charset="0"/>
              </a:rPr>
              <a:t>푸리에</a:t>
            </a:r>
            <a:r>
              <a:rPr lang="ko-KR" altLang="en-US" sz="4000" b="1" dirty="0">
                <a:solidFill>
                  <a:schemeClr val="accent1">
                    <a:lumMod val="75000"/>
                  </a:schemeClr>
                </a:solidFill>
                <a:latin typeface="Gadugi" panose="020B0502040204020203" pitchFamily="34" charset="0"/>
              </a:rPr>
              <a:t> 변환</a:t>
            </a:r>
            <a:r>
              <a:rPr lang="en-US" altLang="ko-KR" sz="4000" b="1" dirty="0">
                <a:solidFill>
                  <a:schemeClr val="accent1">
                    <a:lumMod val="75000"/>
                  </a:schemeClr>
                </a:solidFill>
                <a:latin typeface="Gadugi" panose="020B0502040204020203" pitchFamily="34" charset="0"/>
              </a:rPr>
              <a:t>(Fourier Transform)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7674471-3099-45B4-9BD1-2F0E48C82E93}"/>
              </a:ext>
            </a:extLst>
          </p:cNvPr>
          <p:cNvSpPr txBox="1"/>
          <p:nvPr/>
        </p:nvSpPr>
        <p:spPr>
          <a:xfrm>
            <a:off x="9942755" y="3651736"/>
            <a:ext cx="7152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accent1">
                    <a:lumMod val="75000"/>
                    <a:alpha val="93000"/>
                  </a:schemeClr>
                </a:solidFill>
                <a:latin typeface="Gadugi" panose="020B0502040204020203" pitchFamily="34" charset="0"/>
              </a:rPr>
              <a:t>IDA Labs</a:t>
            </a:r>
            <a:endParaRPr lang="ko-KR" altLang="en-US" sz="1000" b="1" dirty="0">
              <a:solidFill>
                <a:schemeClr val="accent1">
                  <a:lumMod val="75000"/>
                  <a:alpha val="93000"/>
                </a:schemeClr>
              </a:solidFill>
              <a:latin typeface="Gadug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50929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id="{85611818-A71D-46D2-8A90-5FD18E36312C}"/>
              </a:ext>
            </a:extLst>
          </p:cNvPr>
          <p:cNvGrpSpPr/>
          <p:nvPr/>
        </p:nvGrpSpPr>
        <p:grpSpPr>
          <a:xfrm>
            <a:off x="792480" y="569267"/>
            <a:ext cx="2739476" cy="461665"/>
            <a:chOff x="701040" y="482907"/>
            <a:chExt cx="2739476" cy="461665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8E1D1497-18F5-42C6-B4C3-8E8FC808634C}"/>
                </a:ext>
              </a:extLst>
            </p:cNvPr>
            <p:cNvSpPr/>
            <p:nvPr/>
          </p:nvSpPr>
          <p:spPr>
            <a:xfrm>
              <a:off x="701040" y="482907"/>
              <a:ext cx="152400" cy="461665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54DAFE3-AE7D-414F-8322-9C0DF39D1331}"/>
                </a:ext>
              </a:extLst>
            </p:cNvPr>
            <p:cNvSpPr txBox="1"/>
            <p:nvPr/>
          </p:nvSpPr>
          <p:spPr>
            <a:xfrm>
              <a:off x="853440" y="482907"/>
              <a:ext cx="53732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>
                  <a:solidFill>
                    <a:schemeClr val="accent1">
                      <a:lumMod val="75000"/>
                    </a:schemeClr>
                  </a:solidFill>
                  <a:latin typeface="Gadugi" panose="020B0502040204020203" pitchFamily="34" charset="0"/>
                  <a:ea typeface="Gadugi" panose="020B0502040204020203" pitchFamily="34" charset="0"/>
                </a:rPr>
                <a:t>02</a:t>
              </a:r>
              <a:endParaRPr lang="ko-KR" altLang="en-US" b="1" dirty="0">
                <a:solidFill>
                  <a:schemeClr val="accent1">
                    <a:lumMod val="75000"/>
                  </a:schemeClr>
                </a:solidFill>
                <a:latin typeface="Gadugi" panose="020B0502040204020203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BA320B9-CD48-49A3-9441-1B0DE7735C0A}"/>
                </a:ext>
              </a:extLst>
            </p:cNvPr>
            <p:cNvSpPr txBox="1"/>
            <p:nvPr/>
          </p:nvSpPr>
          <p:spPr>
            <a:xfrm>
              <a:off x="1264920" y="544462"/>
              <a:ext cx="217559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 err="1">
                  <a:solidFill>
                    <a:schemeClr val="accent1">
                      <a:lumMod val="75000"/>
                    </a:schemeClr>
                  </a:solidFill>
                  <a:latin typeface="+mn-ea"/>
                </a:rPr>
                <a:t>푸리에</a:t>
              </a:r>
              <a:r>
                <a:rPr lang="ko-KR" altLang="en-US" sz="1600" dirty="0">
                  <a:solidFill>
                    <a:schemeClr val="accent1">
                      <a:lumMod val="75000"/>
                    </a:schemeClr>
                  </a:solidFill>
                  <a:latin typeface="+mn-ea"/>
                </a:rPr>
                <a:t> 급수와 </a:t>
              </a:r>
              <a:r>
                <a:rPr lang="ko-KR" altLang="en-US" sz="1600" dirty="0" err="1">
                  <a:solidFill>
                    <a:schemeClr val="accent1">
                      <a:lumMod val="75000"/>
                    </a:schemeClr>
                  </a:solidFill>
                  <a:latin typeface="+mn-ea"/>
                </a:rPr>
                <a:t>직교성</a:t>
              </a:r>
              <a:endParaRPr lang="ko-KR" altLang="en-US" sz="1600" dirty="0">
                <a:solidFill>
                  <a:schemeClr val="accent1">
                    <a:lumMod val="75000"/>
                  </a:schemeClr>
                </a:solidFill>
                <a:latin typeface="+mn-ea"/>
              </a:endParaRPr>
            </a:p>
          </p:txBody>
        </p:sp>
      </p:grpSp>
      <p:pic>
        <p:nvPicPr>
          <p:cNvPr id="18" name="그림 17">
            <a:extLst>
              <a:ext uri="{FF2B5EF4-FFF2-40B4-BE49-F238E27FC236}">
                <a16:creationId xmlns:a16="http://schemas.microsoft.com/office/drawing/2014/main" id="{9B1B0BEB-AFDA-4717-BFF3-0A55D476B5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1687" y="253880"/>
            <a:ext cx="855666" cy="40324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B018C3B-71F3-42B2-A124-00C080148449}"/>
              </a:ext>
            </a:extLst>
          </p:cNvPr>
          <p:cNvSpPr txBox="1"/>
          <p:nvPr/>
        </p:nvSpPr>
        <p:spPr>
          <a:xfrm>
            <a:off x="792480" y="1307986"/>
            <a:ext cx="20425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err="1">
                <a:solidFill>
                  <a:schemeClr val="accent1">
                    <a:lumMod val="75000"/>
                  </a:schemeClr>
                </a:solidFill>
                <a:latin typeface="+mn-ea"/>
              </a:rPr>
              <a:t>푸리에</a:t>
            </a:r>
            <a:r>
              <a:rPr lang="ko-KR" altLang="en-US" sz="1600" b="1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 전개 및 구현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E3E038D9-2FA8-6D49-917D-2B01B1F13182}"/>
              </a:ext>
            </a:extLst>
          </p:cNvPr>
          <p:cNvGrpSpPr/>
          <p:nvPr/>
        </p:nvGrpSpPr>
        <p:grpSpPr>
          <a:xfrm>
            <a:off x="833477" y="1798067"/>
            <a:ext cx="3614420" cy="3311477"/>
            <a:chOff x="868680" y="1786240"/>
            <a:chExt cx="3614420" cy="3311477"/>
          </a:xfrm>
        </p:grpSpPr>
        <p:pic>
          <p:nvPicPr>
            <p:cNvPr id="3" name="그림 2" descr="스크린샷, 텍스트, 화면, 모니터이(가) 표시된 사진&#10;&#10;자동 생성된 설명">
              <a:extLst>
                <a:ext uri="{FF2B5EF4-FFF2-40B4-BE49-F238E27FC236}">
                  <a16:creationId xmlns:a16="http://schemas.microsoft.com/office/drawing/2014/main" id="{0F9B8D4F-A435-5141-9E34-B6639697059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" y="1786240"/>
              <a:ext cx="3614420" cy="3311477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8465B59-D307-264C-BE04-F39CF6098224}"/>
                </a:ext>
              </a:extLst>
            </p:cNvPr>
            <p:cNvSpPr txBox="1"/>
            <p:nvPr/>
          </p:nvSpPr>
          <p:spPr>
            <a:xfrm>
              <a:off x="1213543" y="2816179"/>
              <a:ext cx="537327" cy="382563"/>
            </a:xfrm>
            <a:prstGeom prst="rect">
              <a:avLst/>
            </a:prstGeom>
            <a:noFill/>
            <a:ln w="63500" cap="rnd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endParaRPr kumimoji="1" lang="ko-Kore-KR" altLang="en-US" dirty="0"/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7694A5A3-CCB3-0043-86BD-3E72CF3A0DB2}"/>
              </a:ext>
            </a:extLst>
          </p:cNvPr>
          <p:cNvGrpSpPr/>
          <p:nvPr/>
        </p:nvGrpSpPr>
        <p:grpSpPr>
          <a:xfrm>
            <a:off x="6775677" y="1798067"/>
            <a:ext cx="4050380" cy="3052460"/>
            <a:chOff x="6454030" y="1786240"/>
            <a:chExt cx="4050380" cy="3052460"/>
          </a:xfrm>
        </p:grpSpPr>
        <p:pic>
          <p:nvPicPr>
            <p:cNvPr id="14" name="그림 13" descr="스크린샷, 화면, 노트북, 전화이(가) 표시된 사진&#10;&#10;자동 생성된 설명">
              <a:extLst>
                <a:ext uri="{FF2B5EF4-FFF2-40B4-BE49-F238E27FC236}">
                  <a16:creationId xmlns:a16="http://schemas.microsoft.com/office/drawing/2014/main" id="{5F54D90E-269C-B946-AE9B-E0898096EA6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54030" y="1786240"/>
              <a:ext cx="4050380" cy="3052460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F1F8A0C-2412-854D-9F34-2AD435FCAFBE}"/>
                </a:ext>
              </a:extLst>
            </p:cNvPr>
            <p:cNvSpPr txBox="1"/>
            <p:nvPr/>
          </p:nvSpPr>
          <p:spPr>
            <a:xfrm>
              <a:off x="6826943" y="2635157"/>
              <a:ext cx="537327" cy="382563"/>
            </a:xfrm>
            <a:prstGeom prst="rect">
              <a:avLst/>
            </a:prstGeom>
            <a:noFill/>
            <a:ln w="63500" cap="rnd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endParaRPr kumimoji="1" lang="ko-Kore-KR" altLang="en-US" dirty="0"/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64C2275C-61ED-B644-826C-1FEFCD7C2E72}"/>
              </a:ext>
            </a:extLst>
          </p:cNvPr>
          <p:cNvGrpSpPr/>
          <p:nvPr/>
        </p:nvGrpSpPr>
        <p:grpSpPr>
          <a:xfrm>
            <a:off x="2989063" y="3734841"/>
            <a:ext cx="8838290" cy="3101514"/>
            <a:chOff x="2989063" y="3734841"/>
            <a:chExt cx="8838290" cy="3101514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DECC8275-8C32-2A4E-B8E4-26056EF159D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89063" y="3734841"/>
              <a:ext cx="4257227" cy="3052460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15D41FCE-72AA-5B4A-9898-0074656E029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76973" y="3734841"/>
              <a:ext cx="4050380" cy="31015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707263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C4DF4DC9-BBF7-4393-9911-3B0361CDAD59}"/>
              </a:ext>
            </a:extLst>
          </p:cNvPr>
          <p:cNvGrpSpPr/>
          <p:nvPr/>
        </p:nvGrpSpPr>
        <p:grpSpPr>
          <a:xfrm>
            <a:off x="2581121" y="2497594"/>
            <a:ext cx="9058890" cy="1477328"/>
            <a:chOff x="2550641" y="2538234"/>
            <a:chExt cx="9058890" cy="1477328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9CAAF8E2-65C8-4EEC-8A9E-04274A6CDFCA}"/>
                </a:ext>
              </a:extLst>
            </p:cNvPr>
            <p:cNvSpPr txBox="1"/>
            <p:nvPr/>
          </p:nvSpPr>
          <p:spPr>
            <a:xfrm>
              <a:off x="10564618" y="2538234"/>
              <a:ext cx="89319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chemeClr val="bg1"/>
                  </a:solidFill>
                  <a:latin typeface="Gadugi" panose="020B0502040204020203" pitchFamily="34" charset="0"/>
                  <a:ea typeface="Gadugi" panose="020B0502040204020203" pitchFamily="34" charset="0"/>
                </a:rPr>
                <a:t>02</a:t>
              </a:r>
              <a:endParaRPr lang="ko-KR" altLang="en-US" sz="2400" b="1" dirty="0">
                <a:solidFill>
                  <a:schemeClr val="bg1"/>
                </a:solidFill>
                <a:latin typeface="Gadugi" panose="020B0502040204020203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C8E7582-C67A-43F8-87C6-5D8CA53E4171}"/>
                </a:ext>
              </a:extLst>
            </p:cNvPr>
            <p:cNvSpPr txBox="1"/>
            <p:nvPr/>
          </p:nvSpPr>
          <p:spPr>
            <a:xfrm>
              <a:off x="2550641" y="3369231"/>
              <a:ext cx="905889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b="1" dirty="0">
                  <a:solidFill>
                    <a:schemeClr val="bg1"/>
                  </a:solidFill>
                  <a:latin typeface="Gadugi" panose="020B0502040204020203" pitchFamily="34" charset="0"/>
                  <a:ea typeface="Gadugi" panose="020B0502040204020203" pitchFamily="34" charset="0"/>
                </a:rPr>
                <a:t>정규직교기저와 </a:t>
              </a:r>
              <a:r>
                <a:rPr lang="ko-KR" altLang="en-US" sz="3600" b="1" dirty="0" err="1">
                  <a:solidFill>
                    <a:schemeClr val="bg1"/>
                  </a:solidFill>
                  <a:latin typeface="Gadugi" panose="020B0502040204020203" pitchFamily="34" charset="0"/>
                  <a:ea typeface="Gadugi" panose="020B0502040204020203" pitchFamily="34" charset="0"/>
                </a:rPr>
                <a:t>푸리에</a:t>
              </a:r>
              <a:r>
                <a:rPr lang="ko-KR" altLang="en-US" sz="3600" b="1" dirty="0">
                  <a:solidFill>
                    <a:schemeClr val="bg1"/>
                  </a:solidFill>
                  <a:latin typeface="Gadugi" panose="020B0502040204020203" pitchFamily="34" charset="0"/>
                  <a:ea typeface="Gadugi" panose="020B0502040204020203" pitchFamily="34" charset="0"/>
                </a:rPr>
                <a:t> 급수 </a:t>
              </a:r>
              <a:r>
                <a:rPr lang="en-US" altLang="ko-KR" sz="3600" b="1" dirty="0">
                  <a:solidFill>
                    <a:schemeClr val="bg1"/>
                  </a:solidFill>
                  <a:latin typeface="Gadugi" panose="020B0502040204020203" pitchFamily="34" charset="0"/>
                  <a:ea typeface="Gadugi" panose="020B0502040204020203" pitchFamily="34" charset="0"/>
                </a:rPr>
                <a:t>&amp;</a:t>
              </a:r>
              <a:r>
                <a:rPr lang="ko-KR" altLang="en-US" sz="3600" b="1" dirty="0">
                  <a:solidFill>
                    <a:schemeClr val="bg1"/>
                  </a:solidFill>
                  <a:latin typeface="Gadugi" panose="020B0502040204020203" pitchFamily="34" charset="0"/>
                  <a:ea typeface="Gadugi" panose="020B0502040204020203" pitchFamily="34" charset="0"/>
                </a:rPr>
                <a:t> </a:t>
              </a:r>
              <a:r>
                <a:rPr lang="ko-KR" altLang="en-US" sz="3600" b="1" dirty="0" err="1">
                  <a:solidFill>
                    <a:schemeClr val="bg1"/>
                  </a:solidFill>
                  <a:latin typeface="Gadugi" panose="020B0502040204020203" pitchFamily="34" charset="0"/>
                  <a:ea typeface="Gadugi" panose="020B0502040204020203" pitchFamily="34" charset="0"/>
                </a:rPr>
                <a:t>오일러</a:t>
              </a:r>
              <a:r>
                <a:rPr lang="ko-KR" altLang="en-US" sz="3600" b="1" dirty="0">
                  <a:solidFill>
                    <a:schemeClr val="bg1"/>
                  </a:solidFill>
                  <a:latin typeface="Gadugi" panose="020B0502040204020203" pitchFamily="34" charset="0"/>
                  <a:ea typeface="Gadugi" panose="020B0502040204020203" pitchFamily="34" charset="0"/>
                </a:rPr>
                <a:t> 공식</a:t>
              </a:r>
              <a:endParaRPr lang="ko-KR" altLang="en-US" sz="1600" b="1" dirty="0">
                <a:solidFill>
                  <a:schemeClr val="bg1"/>
                </a:solidFill>
                <a:latin typeface="Gadug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669201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id="{85611818-A71D-46D2-8A90-5FD18E36312C}"/>
              </a:ext>
            </a:extLst>
          </p:cNvPr>
          <p:cNvGrpSpPr/>
          <p:nvPr/>
        </p:nvGrpSpPr>
        <p:grpSpPr>
          <a:xfrm>
            <a:off x="792480" y="569267"/>
            <a:ext cx="5212910" cy="461665"/>
            <a:chOff x="701040" y="482907"/>
            <a:chExt cx="5212910" cy="461665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8E1D1497-18F5-42C6-B4C3-8E8FC808634C}"/>
                </a:ext>
              </a:extLst>
            </p:cNvPr>
            <p:cNvSpPr/>
            <p:nvPr/>
          </p:nvSpPr>
          <p:spPr>
            <a:xfrm>
              <a:off x="701040" y="482907"/>
              <a:ext cx="152400" cy="461665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54DAFE3-AE7D-414F-8322-9C0DF39D1331}"/>
                </a:ext>
              </a:extLst>
            </p:cNvPr>
            <p:cNvSpPr txBox="1"/>
            <p:nvPr/>
          </p:nvSpPr>
          <p:spPr>
            <a:xfrm>
              <a:off x="853440" y="482907"/>
              <a:ext cx="53732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>
                  <a:solidFill>
                    <a:schemeClr val="accent1">
                      <a:lumMod val="75000"/>
                    </a:schemeClr>
                  </a:solidFill>
                  <a:latin typeface="Gadugi" panose="020B0502040204020203" pitchFamily="34" charset="0"/>
                  <a:ea typeface="Gadugi" panose="020B0502040204020203" pitchFamily="34" charset="0"/>
                </a:rPr>
                <a:t>02</a:t>
              </a:r>
              <a:endParaRPr lang="ko-KR" altLang="en-US" b="1" dirty="0">
                <a:solidFill>
                  <a:schemeClr val="accent1">
                    <a:lumMod val="75000"/>
                  </a:schemeClr>
                </a:solidFill>
                <a:latin typeface="Gadugi" panose="020B0502040204020203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BA320B9-CD48-49A3-9441-1B0DE7735C0A}"/>
                </a:ext>
              </a:extLst>
            </p:cNvPr>
            <p:cNvSpPr txBox="1"/>
            <p:nvPr/>
          </p:nvSpPr>
          <p:spPr>
            <a:xfrm>
              <a:off x="1264920" y="544462"/>
              <a:ext cx="464903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solidFill>
                    <a:schemeClr val="accent1">
                      <a:lumMod val="75000"/>
                    </a:schemeClr>
                  </a:solidFill>
                  <a:latin typeface="+mn-ea"/>
                </a:rPr>
                <a:t>정규직교기저와 </a:t>
              </a:r>
              <a:r>
                <a:rPr lang="ko-KR" altLang="en-US" sz="1600" dirty="0" err="1">
                  <a:solidFill>
                    <a:schemeClr val="accent1">
                      <a:lumMod val="75000"/>
                    </a:schemeClr>
                  </a:solidFill>
                  <a:latin typeface="+mn-ea"/>
                </a:rPr>
                <a:t>푸리에</a:t>
              </a:r>
              <a:r>
                <a:rPr lang="ko-KR" altLang="en-US" sz="1600" dirty="0">
                  <a:solidFill>
                    <a:schemeClr val="accent1">
                      <a:lumMod val="75000"/>
                    </a:schemeClr>
                  </a:solidFill>
                  <a:latin typeface="+mn-ea"/>
                </a:rPr>
                <a:t> 급수 그리고 </a:t>
              </a:r>
              <a:r>
                <a:rPr lang="ko-KR" altLang="en-US" sz="1600" dirty="0" err="1">
                  <a:solidFill>
                    <a:schemeClr val="accent1">
                      <a:lumMod val="75000"/>
                    </a:schemeClr>
                  </a:solidFill>
                  <a:latin typeface="+mn-ea"/>
                </a:rPr>
                <a:t>오일러</a:t>
              </a:r>
              <a:r>
                <a:rPr lang="ko-KR" altLang="en-US" sz="1600" dirty="0">
                  <a:solidFill>
                    <a:schemeClr val="accent1">
                      <a:lumMod val="75000"/>
                    </a:schemeClr>
                  </a:solidFill>
                  <a:latin typeface="+mn-ea"/>
                </a:rPr>
                <a:t> 공식</a:t>
              </a:r>
            </a:p>
          </p:txBody>
        </p:sp>
      </p:grpSp>
      <p:pic>
        <p:nvPicPr>
          <p:cNvPr id="18" name="그림 17">
            <a:extLst>
              <a:ext uri="{FF2B5EF4-FFF2-40B4-BE49-F238E27FC236}">
                <a16:creationId xmlns:a16="http://schemas.microsoft.com/office/drawing/2014/main" id="{9B1B0BEB-AFDA-4717-BFF3-0A55D476B5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1687" y="253880"/>
            <a:ext cx="855666" cy="40324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B018C3B-71F3-42B2-A124-00C080148449}"/>
              </a:ext>
            </a:extLst>
          </p:cNvPr>
          <p:cNvSpPr txBox="1"/>
          <p:nvPr/>
        </p:nvSpPr>
        <p:spPr>
          <a:xfrm>
            <a:off x="792480" y="1307986"/>
            <a:ext cx="1415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정규직교기저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0BBCAC-4CD0-5B47-92F3-86676ED65D84}"/>
              </a:ext>
            </a:extLst>
          </p:cNvPr>
          <p:cNvSpPr txBox="1"/>
          <p:nvPr/>
        </p:nvSpPr>
        <p:spPr>
          <a:xfrm>
            <a:off x="792480" y="1754317"/>
            <a:ext cx="91037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정규직교벡터 </a:t>
            </a:r>
            <a:r>
              <a:rPr lang="en-US" altLang="ko-KR" sz="16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:</a:t>
            </a:r>
            <a:r>
              <a:rPr lang="ko-KR" altLang="en-US" sz="16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 벡터 사이의 각도가 </a:t>
            </a:r>
            <a:r>
              <a:rPr lang="en-US" altLang="ko-KR" sz="16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90</a:t>
            </a:r>
            <a:r>
              <a:rPr lang="ko-KR" altLang="en-US" sz="16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도</a:t>
            </a:r>
            <a:r>
              <a:rPr lang="en-US" altLang="ko-KR" sz="16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,</a:t>
            </a:r>
            <a:r>
              <a:rPr lang="ko-KR" altLang="en-US" sz="16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 직각인 벡터이면서 각 벡터의 길이</a:t>
            </a:r>
            <a:r>
              <a:rPr lang="en-US" altLang="ko-KR" sz="16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(</a:t>
            </a:r>
            <a:r>
              <a:rPr lang="ko-KR" altLang="en-US" sz="16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크기</a:t>
            </a:r>
            <a:r>
              <a:rPr lang="en-US" altLang="ko-KR" sz="16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)</a:t>
            </a:r>
            <a:r>
              <a:rPr lang="ko-KR" altLang="en-US" sz="16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가 </a:t>
            </a:r>
            <a:r>
              <a:rPr lang="en-US" altLang="ko-KR" sz="16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1</a:t>
            </a:r>
            <a:r>
              <a:rPr lang="ko-KR" altLang="en-US" sz="16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인 벡터</a:t>
            </a:r>
            <a:endParaRPr lang="en-US" altLang="ko-KR" sz="1600" dirty="0">
              <a:solidFill>
                <a:schemeClr val="accent1">
                  <a:lumMod val="75000"/>
                </a:schemeClr>
              </a:solidFill>
              <a:latin typeface="+mn-ea"/>
            </a:endParaRPr>
          </a:p>
          <a:p>
            <a:r>
              <a:rPr lang="ko-KR" altLang="en-US" sz="16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자기 자신과의 </a:t>
            </a:r>
            <a:r>
              <a:rPr lang="ko-KR" altLang="en-US" sz="1600" dirty="0" err="1">
                <a:solidFill>
                  <a:schemeClr val="accent1">
                    <a:lumMod val="75000"/>
                  </a:schemeClr>
                </a:solidFill>
                <a:latin typeface="+mn-ea"/>
              </a:rPr>
              <a:t>내적값은</a:t>
            </a:r>
            <a:r>
              <a:rPr lang="ko-KR" altLang="en-US" sz="16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 </a:t>
            </a:r>
            <a:r>
              <a:rPr lang="en-US" altLang="ko-KR" sz="16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1,</a:t>
            </a:r>
            <a:r>
              <a:rPr lang="ko-KR" altLang="en-US" sz="16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 다른 벡터와의 </a:t>
            </a:r>
            <a:r>
              <a:rPr lang="ko-KR" altLang="en-US" sz="1600" dirty="0" err="1">
                <a:solidFill>
                  <a:schemeClr val="accent1">
                    <a:lumMod val="75000"/>
                  </a:schemeClr>
                </a:solidFill>
                <a:latin typeface="+mn-ea"/>
              </a:rPr>
              <a:t>내적값은</a:t>
            </a:r>
            <a:r>
              <a:rPr lang="ko-KR" altLang="en-US" sz="16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 </a:t>
            </a:r>
            <a:r>
              <a:rPr lang="en-US" altLang="ko-KR" sz="16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0</a:t>
            </a:r>
            <a:r>
              <a:rPr lang="ko-KR" altLang="en-US" sz="16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을 가지게 된다</a:t>
            </a:r>
            <a:r>
              <a:rPr lang="en-US" altLang="ko-KR" sz="16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.</a:t>
            </a:r>
            <a:r>
              <a:rPr lang="ko-KR" altLang="en-US" sz="16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 </a:t>
            </a:r>
          </a:p>
        </p:txBody>
      </p:sp>
      <p:pic>
        <p:nvPicPr>
          <p:cNvPr id="3" name="그림 2" descr="개체, 시계이(가) 표시된 사진&#10;&#10;자동 생성된 설명">
            <a:extLst>
              <a:ext uri="{FF2B5EF4-FFF2-40B4-BE49-F238E27FC236}">
                <a16:creationId xmlns:a16="http://schemas.microsoft.com/office/drawing/2014/main" id="{D03F6FB5-82F9-064D-A379-A135ACAD3A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880" y="2907680"/>
            <a:ext cx="2794000" cy="1270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52BE224-4DE7-1349-B0B6-0619128E0E56}"/>
              </a:ext>
            </a:extLst>
          </p:cNvPr>
          <p:cNvSpPr txBox="1"/>
          <p:nvPr/>
        </p:nvSpPr>
        <p:spPr>
          <a:xfrm>
            <a:off x="814576" y="2339092"/>
            <a:ext cx="60003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이러한 정규기저벡터들을 </a:t>
            </a:r>
            <a:r>
              <a:rPr lang="en-US" altLang="ko-KR" sz="16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column</a:t>
            </a:r>
            <a:r>
              <a:rPr lang="ko-KR" altLang="en-US" sz="16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에 삽입하면 </a:t>
            </a:r>
            <a:r>
              <a:rPr lang="ko-KR" altLang="en-US" sz="1600" dirty="0" err="1">
                <a:solidFill>
                  <a:schemeClr val="accent1">
                    <a:lumMod val="75000"/>
                  </a:schemeClr>
                </a:solidFill>
                <a:latin typeface="+mn-ea"/>
              </a:rPr>
              <a:t>직교행렬이</a:t>
            </a:r>
            <a:r>
              <a:rPr lang="ko-KR" altLang="en-US" sz="16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 된다</a:t>
            </a:r>
            <a:r>
              <a:rPr lang="en-US" altLang="ko-KR" sz="16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.</a:t>
            </a:r>
          </a:p>
          <a:p>
            <a:endParaRPr lang="ko-KR" altLang="en-US" sz="1600" dirty="0">
              <a:solidFill>
                <a:schemeClr val="accent1">
                  <a:lumMod val="75000"/>
                </a:schemeClr>
              </a:solidFill>
              <a:latin typeface="+mn-ea"/>
            </a:endParaRPr>
          </a:p>
        </p:txBody>
      </p:sp>
      <p:pic>
        <p:nvPicPr>
          <p:cNvPr id="10" name="그림 9" descr="개체, 시계이(가) 표시된 사진&#10;&#10;자동 생성된 설명">
            <a:extLst>
              <a:ext uri="{FF2B5EF4-FFF2-40B4-BE49-F238E27FC236}">
                <a16:creationId xmlns:a16="http://schemas.microsoft.com/office/drawing/2014/main" id="{2707DF96-70FA-624A-8D97-3D36BCD677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1845" y="2947516"/>
            <a:ext cx="5639913" cy="1432518"/>
          </a:xfrm>
          <a:prstGeom prst="rect">
            <a:avLst/>
          </a:prstGeom>
        </p:spPr>
      </p:pic>
      <p:pic>
        <p:nvPicPr>
          <p:cNvPr id="14" name="그림 13" descr="개체, 시계이(가) 표시된 사진&#10;&#10;자동 생성된 설명">
            <a:extLst>
              <a:ext uri="{FF2B5EF4-FFF2-40B4-BE49-F238E27FC236}">
                <a16:creationId xmlns:a16="http://schemas.microsoft.com/office/drawing/2014/main" id="{6BBFC08F-EAF7-B64F-A3C1-90632E31E5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880" y="4356214"/>
            <a:ext cx="3195320" cy="2130213"/>
          </a:xfrm>
          <a:prstGeom prst="rect">
            <a:avLst/>
          </a:prstGeom>
        </p:spPr>
      </p:pic>
      <p:pic>
        <p:nvPicPr>
          <p:cNvPr id="16" name="그림 15" descr="개체, 시계이(가) 표시된 사진&#10;&#10;자동 생성된 설명">
            <a:extLst>
              <a:ext uri="{FF2B5EF4-FFF2-40B4-BE49-F238E27FC236}">
                <a16:creationId xmlns:a16="http://schemas.microsoft.com/office/drawing/2014/main" id="{2723D99A-480A-D648-A254-D2A1775559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1209" y="4380034"/>
            <a:ext cx="2664986" cy="2146229"/>
          </a:xfrm>
          <a:prstGeom prst="rect">
            <a:avLst/>
          </a:prstGeom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76784BD7-4592-6E4B-B3B0-DE21AD9C8FA6}"/>
              </a:ext>
            </a:extLst>
          </p:cNvPr>
          <p:cNvGrpSpPr/>
          <p:nvPr/>
        </p:nvGrpSpPr>
        <p:grpSpPr>
          <a:xfrm>
            <a:off x="4826227" y="4845184"/>
            <a:ext cx="1765300" cy="1215927"/>
            <a:chOff x="5049637" y="4845184"/>
            <a:chExt cx="1765300" cy="1215927"/>
          </a:xfrm>
        </p:grpSpPr>
        <p:sp>
          <p:nvSpPr>
            <p:cNvPr id="17" name="오른쪽 화살표[R] 16">
              <a:extLst>
                <a:ext uri="{FF2B5EF4-FFF2-40B4-BE49-F238E27FC236}">
                  <a16:creationId xmlns:a16="http://schemas.microsoft.com/office/drawing/2014/main" id="{2422E3C8-1C82-1B43-AC44-AFBB52BD312B}"/>
                </a:ext>
              </a:extLst>
            </p:cNvPr>
            <p:cNvSpPr/>
            <p:nvPr/>
          </p:nvSpPr>
          <p:spPr>
            <a:xfrm>
              <a:off x="5049637" y="4845184"/>
              <a:ext cx="1765300" cy="1215927"/>
            </a:xfrm>
            <a:prstGeom prst="rightArrow">
              <a:avLst/>
            </a:prstGeom>
            <a:noFill/>
            <a:ln w="63500" cap="rnd">
              <a:solidFill>
                <a:srgbClr val="FF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B962ED9-1AF7-5B45-9497-B20BA7D1DE2D}"/>
                </a:ext>
              </a:extLst>
            </p:cNvPr>
            <p:cNvSpPr txBox="1"/>
            <p:nvPr/>
          </p:nvSpPr>
          <p:spPr>
            <a:xfrm>
              <a:off x="5231845" y="5283871"/>
              <a:ext cx="145103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accent1">
                      <a:lumMod val="75000"/>
                    </a:schemeClr>
                  </a:solidFill>
                  <a:latin typeface="+mn-ea"/>
                </a:rPr>
                <a:t>x </a:t>
              </a:r>
              <a:r>
                <a:rPr lang="ko-KR" altLang="en-US" sz="1600" dirty="0">
                  <a:solidFill>
                    <a:schemeClr val="accent1">
                      <a:lumMod val="75000"/>
                    </a:schemeClr>
                  </a:solidFill>
                  <a:latin typeface="+mn-ea"/>
                </a:rPr>
                <a:t>가중치 부여</a:t>
              </a: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17629B51-B52D-B645-8192-11FF9663EC6E}"/>
              </a:ext>
            </a:extLst>
          </p:cNvPr>
          <p:cNvSpPr txBox="1"/>
          <p:nvPr/>
        </p:nvSpPr>
        <p:spPr>
          <a:xfrm>
            <a:off x="4140200" y="1166021"/>
            <a:ext cx="74334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전 챕터에서 했던 것과 마찬가지로 계수를 구하려면 이번엔 어떻게 해야 할까</a:t>
            </a:r>
            <a:r>
              <a:rPr lang="en-US" altLang="ko-KR" sz="16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?</a:t>
            </a:r>
            <a:r>
              <a:rPr lang="ko-KR" altLang="en-US" sz="16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716994F-E2FA-234E-BFC7-FA9BC98A82EC}"/>
              </a:ext>
            </a:extLst>
          </p:cNvPr>
          <p:cNvSpPr txBox="1"/>
          <p:nvPr/>
        </p:nvSpPr>
        <p:spPr>
          <a:xfrm>
            <a:off x="868356" y="2919760"/>
            <a:ext cx="2946400" cy="1270000"/>
          </a:xfrm>
          <a:prstGeom prst="rect">
            <a:avLst/>
          </a:prstGeom>
          <a:noFill/>
          <a:ln w="63500" cap="rnd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kumimoji="1" lang="ko-Kore-KR" altLang="en-US" dirty="0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A6E7B717-AB05-9648-B0E8-943BF7C91B8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7105" y="1621140"/>
            <a:ext cx="4381500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504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id="{85611818-A71D-46D2-8A90-5FD18E36312C}"/>
              </a:ext>
            </a:extLst>
          </p:cNvPr>
          <p:cNvGrpSpPr/>
          <p:nvPr/>
        </p:nvGrpSpPr>
        <p:grpSpPr>
          <a:xfrm>
            <a:off x="792480" y="569267"/>
            <a:ext cx="5212910" cy="461665"/>
            <a:chOff x="701040" y="482907"/>
            <a:chExt cx="5212910" cy="461665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8E1D1497-18F5-42C6-B4C3-8E8FC808634C}"/>
                </a:ext>
              </a:extLst>
            </p:cNvPr>
            <p:cNvSpPr/>
            <p:nvPr/>
          </p:nvSpPr>
          <p:spPr>
            <a:xfrm>
              <a:off x="701040" y="482907"/>
              <a:ext cx="152400" cy="461665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54DAFE3-AE7D-414F-8322-9C0DF39D1331}"/>
                </a:ext>
              </a:extLst>
            </p:cNvPr>
            <p:cNvSpPr txBox="1"/>
            <p:nvPr/>
          </p:nvSpPr>
          <p:spPr>
            <a:xfrm>
              <a:off x="853440" y="482907"/>
              <a:ext cx="53732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>
                  <a:solidFill>
                    <a:schemeClr val="accent1">
                      <a:lumMod val="75000"/>
                    </a:schemeClr>
                  </a:solidFill>
                  <a:latin typeface="Gadugi" panose="020B0502040204020203" pitchFamily="34" charset="0"/>
                  <a:ea typeface="Gadugi" panose="020B0502040204020203" pitchFamily="34" charset="0"/>
                </a:rPr>
                <a:t>02</a:t>
              </a:r>
              <a:endParaRPr lang="ko-KR" altLang="en-US" b="1" dirty="0">
                <a:solidFill>
                  <a:schemeClr val="accent1">
                    <a:lumMod val="75000"/>
                  </a:schemeClr>
                </a:solidFill>
                <a:latin typeface="Gadugi" panose="020B0502040204020203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BA320B9-CD48-49A3-9441-1B0DE7735C0A}"/>
                </a:ext>
              </a:extLst>
            </p:cNvPr>
            <p:cNvSpPr txBox="1"/>
            <p:nvPr/>
          </p:nvSpPr>
          <p:spPr>
            <a:xfrm>
              <a:off x="1264920" y="544462"/>
              <a:ext cx="464903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solidFill>
                    <a:schemeClr val="accent1">
                      <a:lumMod val="75000"/>
                    </a:schemeClr>
                  </a:solidFill>
                  <a:latin typeface="+mn-ea"/>
                </a:rPr>
                <a:t>정규직교기저와 </a:t>
              </a:r>
              <a:r>
                <a:rPr lang="ko-KR" altLang="en-US" sz="1600" dirty="0" err="1">
                  <a:solidFill>
                    <a:schemeClr val="accent1">
                      <a:lumMod val="75000"/>
                    </a:schemeClr>
                  </a:solidFill>
                  <a:latin typeface="+mn-ea"/>
                </a:rPr>
                <a:t>푸리에</a:t>
              </a:r>
              <a:r>
                <a:rPr lang="ko-KR" altLang="en-US" sz="1600" dirty="0">
                  <a:solidFill>
                    <a:schemeClr val="accent1">
                      <a:lumMod val="75000"/>
                    </a:schemeClr>
                  </a:solidFill>
                  <a:latin typeface="+mn-ea"/>
                </a:rPr>
                <a:t> 급수 그리고 </a:t>
              </a:r>
              <a:r>
                <a:rPr lang="ko-KR" altLang="en-US" sz="1600" dirty="0" err="1">
                  <a:solidFill>
                    <a:schemeClr val="accent1">
                      <a:lumMod val="75000"/>
                    </a:schemeClr>
                  </a:solidFill>
                  <a:latin typeface="+mn-ea"/>
                </a:rPr>
                <a:t>오일러</a:t>
              </a:r>
              <a:r>
                <a:rPr lang="ko-KR" altLang="en-US" sz="1600" dirty="0">
                  <a:solidFill>
                    <a:schemeClr val="accent1">
                      <a:lumMod val="75000"/>
                    </a:schemeClr>
                  </a:solidFill>
                  <a:latin typeface="+mn-ea"/>
                </a:rPr>
                <a:t> 공식</a:t>
              </a:r>
            </a:p>
          </p:txBody>
        </p:sp>
      </p:grpSp>
      <p:pic>
        <p:nvPicPr>
          <p:cNvPr id="18" name="그림 17">
            <a:extLst>
              <a:ext uri="{FF2B5EF4-FFF2-40B4-BE49-F238E27FC236}">
                <a16:creationId xmlns:a16="http://schemas.microsoft.com/office/drawing/2014/main" id="{9B1B0BEB-AFDA-4717-BFF3-0A55D476B5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1687" y="253880"/>
            <a:ext cx="855666" cy="40324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B018C3B-71F3-42B2-A124-00C080148449}"/>
              </a:ext>
            </a:extLst>
          </p:cNvPr>
          <p:cNvSpPr txBox="1"/>
          <p:nvPr/>
        </p:nvSpPr>
        <p:spPr>
          <a:xfrm>
            <a:off x="792480" y="1307986"/>
            <a:ext cx="12827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err="1">
                <a:solidFill>
                  <a:schemeClr val="accent1">
                    <a:lumMod val="75000"/>
                  </a:schemeClr>
                </a:solidFill>
                <a:latin typeface="+mn-ea"/>
              </a:rPr>
              <a:t>오일러</a:t>
            </a:r>
            <a:r>
              <a:rPr lang="ko-KR" altLang="en-US" sz="1600" b="1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 공식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0BBCAC-4CD0-5B47-92F3-86676ED65D84}"/>
              </a:ext>
            </a:extLst>
          </p:cNvPr>
          <p:cNvSpPr txBox="1"/>
          <p:nvPr/>
        </p:nvSpPr>
        <p:spPr>
          <a:xfrm>
            <a:off x="792480" y="1754317"/>
            <a:ext cx="31406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>
                <a:solidFill>
                  <a:schemeClr val="accent1">
                    <a:lumMod val="75000"/>
                  </a:schemeClr>
                </a:solidFill>
                <a:latin typeface="+mn-ea"/>
              </a:rPr>
              <a:t>오일러</a:t>
            </a:r>
            <a:r>
              <a:rPr lang="ko-KR" altLang="en-US" sz="16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 공식과 </a:t>
            </a:r>
            <a:r>
              <a:rPr lang="ko-KR" altLang="en-US" sz="1600" dirty="0" err="1">
                <a:solidFill>
                  <a:schemeClr val="accent1">
                    <a:lumMod val="75000"/>
                  </a:schemeClr>
                </a:solidFill>
                <a:latin typeface="+mn-ea"/>
              </a:rPr>
              <a:t>복소</a:t>
            </a:r>
            <a:r>
              <a:rPr lang="ko-KR" altLang="en-US" sz="16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 </a:t>
            </a:r>
            <a:r>
              <a:rPr lang="ko-KR" altLang="en-US" sz="1600" dirty="0" err="1">
                <a:solidFill>
                  <a:schemeClr val="accent1">
                    <a:lumMod val="75000"/>
                  </a:schemeClr>
                </a:solidFill>
                <a:latin typeface="+mn-ea"/>
              </a:rPr>
              <a:t>푸리에</a:t>
            </a:r>
            <a:r>
              <a:rPr lang="ko-KR" altLang="en-US" sz="16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 급수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0A1175-338C-C84E-A18F-A4F97ECFA1B5}"/>
              </a:ext>
            </a:extLst>
          </p:cNvPr>
          <p:cNvSpPr txBox="1"/>
          <p:nvPr/>
        </p:nvSpPr>
        <p:spPr>
          <a:xfrm>
            <a:off x="792480" y="2134458"/>
            <a:ext cx="93746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>
                <a:solidFill>
                  <a:schemeClr val="accent1">
                    <a:lumMod val="75000"/>
                  </a:schemeClr>
                </a:solidFill>
                <a:latin typeface="+mn-ea"/>
              </a:rPr>
              <a:t>오일러</a:t>
            </a:r>
            <a:r>
              <a:rPr lang="ko-KR" altLang="en-US" sz="16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 공식을 공부하는 이유 </a:t>
            </a:r>
            <a:r>
              <a:rPr lang="en-US" altLang="ko-KR" sz="16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:</a:t>
            </a:r>
            <a:r>
              <a:rPr lang="ko-KR" altLang="en-US" sz="16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 </a:t>
            </a:r>
            <a:r>
              <a:rPr lang="ko-KR" altLang="en-US" sz="1600" dirty="0" err="1">
                <a:solidFill>
                  <a:schemeClr val="accent1">
                    <a:lumMod val="75000"/>
                  </a:schemeClr>
                </a:solidFill>
                <a:latin typeface="+mn-ea"/>
              </a:rPr>
              <a:t>푸리에</a:t>
            </a:r>
            <a:r>
              <a:rPr lang="ko-KR" altLang="en-US" sz="16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 급수의 계수에 대한 식을 간단하고 계산하기 편하게 바꿔준다</a:t>
            </a:r>
            <a:r>
              <a:rPr lang="en-US" altLang="ko-KR" sz="16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.</a:t>
            </a:r>
            <a:endParaRPr lang="ko-KR" altLang="en-US" sz="1600" dirty="0">
              <a:solidFill>
                <a:schemeClr val="accent1">
                  <a:lumMod val="75000"/>
                </a:schemeClr>
              </a:solidFill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4671C08-F7F4-1747-8E33-1E41D6D650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801" y="2615288"/>
            <a:ext cx="2463800" cy="10668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07D7037-179B-154D-93A4-CDFC2370B99E}"/>
              </a:ext>
            </a:extLst>
          </p:cNvPr>
          <p:cNvSpPr txBox="1"/>
          <p:nvPr/>
        </p:nvSpPr>
        <p:spPr>
          <a:xfrm>
            <a:off x="3154680" y="2708535"/>
            <a:ext cx="84818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>
                <a:solidFill>
                  <a:schemeClr val="accent1">
                    <a:lumMod val="75000"/>
                  </a:schemeClr>
                </a:solidFill>
                <a:latin typeface="+mn-ea"/>
              </a:rPr>
              <a:t>오일러</a:t>
            </a:r>
            <a:r>
              <a:rPr lang="ko-KR" altLang="en-US" sz="16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 공식은 지수 </a:t>
            </a:r>
            <a:r>
              <a:rPr lang="ko-KR" altLang="en-US" sz="1600" dirty="0" err="1">
                <a:solidFill>
                  <a:schemeClr val="accent1">
                    <a:lumMod val="75000"/>
                  </a:schemeClr>
                </a:solidFill>
                <a:latin typeface="+mn-ea"/>
              </a:rPr>
              <a:t>함수로부터</a:t>
            </a:r>
            <a:r>
              <a:rPr lang="ko-KR" altLang="en-US" sz="16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 시작한다</a:t>
            </a:r>
            <a:r>
              <a:rPr lang="en-US" altLang="ko-KR" sz="16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.</a:t>
            </a:r>
            <a:r>
              <a:rPr lang="ko-KR" altLang="en-US" sz="16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 지수 함수는 미분을 해도 자기 자신과 같아지는 </a:t>
            </a:r>
            <a:endParaRPr lang="en-US" altLang="ko-KR" sz="1600" dirty="0">
              <a:solidFill>
                <a:schemeClr val="accent1">
                  <a:lumMod val="75000"/>
                </a:schemeClr>
              </a:solidFill>
              <a:latin typeface="+mn-ea"/>
            </a:endParaRPr>
          </a:p>
          <a:p>
            <a:r>
              <a:rPr lang="ko-KR" altLang="en-US" sz="16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굉장히 좋은 특성을 가진 함수</a:t>
            </a:r>
          </a:p>
        </p:txBody>
      </p:sp>
      <p:pic>
        <p:nvPicPr>
          <p:cNvPr id="12" name="그림 11" descr="개체, 시계이(가) 표시된 사진&#10;&#10;자동 생성된 설명">
            <a:extLst>
              <a:ext uri="{FF2B5EF4-FFF2-40B4-BE49-F238E27FC236}">
                <a16:creationId xmlns:a16="http://schemas.microsoft.com/office/drawing/2014/main" id="{FFD28300-748C-264D-899B-EEC6F0896C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480" y="3528833"/>
            <a:ext cx="5346700" cy="965200"/>
          </a:xfrm>
          <a:prstGeom prst="rect">
            <a:avLst/>
          </a:prstGeom>
        </p:spPr>
      </p:pic>
      <p:pic>
        <p:nvPicPr>
          <p:cNvPr id="17" name="그림 16" descr="시계이(가) 표시된 사진&#10;&#10;자동 생성된 설명">
            <a:extLst>
              <a:ext uri="{FF2B5EF4-FFF2-40B4-BE49-F238E27FC236}">
                <a16:creationId xmlns:a16="http://schemas.microsoft.com/office/drawing/2014/main" id="{9606CFAD-7C86-D942-909C-AA99175132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481" y="4389853"/>
            <a:ext cx="6776720" cy="2168965"/>
          </a:xfrm>
          <a:prstGeom prst="rect">
            <a:avLst/>
          </a:prstGeom>
        </p:spPr>
      </p:pic>
      <p:pic>
        <p:nvPicPr>
          <p:cNvPr id="20" name="그림 19" descr="시계이(가) 표시된 사진&#10;&#10;자동 생성된 설명">
            <a:extLst>
              <a:ext uri="{FF2B5EF4-FFF2-40B4-BE49-F238E27FC236}">
                <a16:creationId xmlns:a16="http://schemas.microsoft.com/office/drawing/2014/main" id="{2F62121D-1485-8648-A486-20EB4C25411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7603" y="3528833"/>
            <a:ext cx="4349750" cy="141342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FB142273-9683-DB4A-B67F-1D7427F3D97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7603" y="5892941"/>
            <a:ext cx="2882900" cy="4953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70F96A9-0CC9-F14B-AD7C-BDFCF4B7FFF3}"/>
              </a:ext>
            </a:extLst>
          </p:cNvPr>
          <p:cNvSpPr txBox="1"/>
          <p:nvPr/>
        </p:nvSpPr>
        <p:spPr>
          <a:xfrm>
            <a:off x="7414103" y="3672253"/>
            <a:ext cx="4349750" cy="1270000"/>
          </a:xfrm>
          <a:prstGeom prst="rect">
            <a:avLst/>
          </a:prstGeom>
          <a:noFill/>
          <a:ln w="63500" cap="rnd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2060536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id="{85611818-A71D-46D2-8A90-5FD18E36312C}"/>
              </a:ext>
            </a:extLst>
          </p:cNvPr>
          <p:cNvGrpSpPr/>
          <p:nvPr/>
        </p:nvGrpSpPr>
        <p:grpSpPr>
          <a:xfrm>
            <a:off x="792480" y="569267"/>
            <a:ext cx="5212910" cy="461665"/>
            <a:chOff x="701040" y="482907"/>
            <a:chExt cx="5212910" cy="461665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8E1D1497-18F5-42C6-B4C3-8E8FC808634C}"/>
                </a:ext>
              </a:extLst>
            </p:cNvPr>
            <p:cNvSpPr/>
            <p:nvPr/>
          </p:nvSpPr>
          <p:spPr>
            <a:xfrm>
              <a:off x="701040" y="482907"/>
              <a:ext cx="152400" cy="461665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54DAFE3-AE7D-414F-8322-9C0DF39D1331}"/>
                </a:ext>
              </a:extLst>
            </p:cNvPr>
            <p:cNvSpPr txBox="1"/>
            <p:nvPr/>
          </p:nvSpPr>
          <p:spPr>
            <a:xfrm>
              <a:off x="853440" y="482907"/>
              <a:ext cx="53732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>
                  <a:solidFill>
                    <a:schemeClr val="accent1">
                      <a:lumMod val="75000"/>
                    </a:schemeClr>
                  </a:solidFill>
                  <a:latin typeface="Gadugi" panose="020B0502040204020203" pitchFamily="34" charset="0"/>
                  <a:ea typeface="Gadugi" panose="020B0502040204020203" pitchFamily="34" charset="0"/>
                </a:rPr>
                <a:t>02</a:t>
              </a:r>
              <a:endParaRPr lang="ko-KR" altLang="en-US" b="1" dirty="0">
                <a:solidFill>
                  <a:schemeClr val="accent1">
                    <a:lumMod val="75000"/>
                  </a:schemeClr>
                </a:solidFill>
                <a:latin typeface="Gadugi" panose="020B0502040204020203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BA320B9-CD48-49A3-9441-1B0DE7735C0A}"/>
                </a:ext>
              </a:extLst>
            </p:cNvPr>
            <p:cNvSpPr txBox="1"/>
            <p:nvPr/>
          </p:nvSpPr>
          <p:spPr>
            <a:xfrm>
              <a:off x="1264920" y="544462"/>
              <a:ext cx="464903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solidFill>
                    <a:schemeClr val="accent1">
                      <a:lumMod val="75000"/>
                    </a:schemeClr>
                  </a:solidFill>
                  <a:latin typeface="+mn-ea"/>
                </a:rPr>
                <a:t>정규직교기저와 </a:t>
              </a:r>
              <a:r>
                <a:rPr lang="ko-KR" altLang="en-US" sz="1600" dirty="0" err="1">
                  <a:solidFill>
                    <a:schemeClr val="accent1">
                      <a:lumMod val="75000"/>
                    </a:schemeClr>
                  </a:solidFill>
                  <a:latin typeface="+mn-ea"/>
                </a:rPr>
                <a:t>푸리에</a:t>
              </a:r>
              <a:r>
                <a:rPr lang="ko-KR" altLang="en-US" sz="1600" dirty="0">
                  <a:solidFill>
                    <a:schemeClr val="accent1">
                      <a:lumMod val="75000"/>
                    </a:schemeClr>
                  </a:solidFill>
                  <a:latin typeface="+mn-ea"/>
                </a:rPr>
                <a:t> 급수 그리고 </a:t>
              </a:r>
              <a:r>
                <a:rPr lang="ko-KR" altLang="en-US" sz="1600" dirty="0" err="1">
                  <a:solidFill>
                    <a:schemeClr val="accent1">
                      <a:lumMod val="75000"/>
                    </a:schemeClr>
                  </a:solidFill>
                  <a:latin typeface="+mn-ea"/>
                </a:rPr>
                <a:t>오일러</a:t>
              </a:r>
              <a:r>
                <a:rPr lang="ko-KR" altLang="en-US" sz="1600" dirty="0">
                  <a:solidFill>
                    <a:schemeClr val="accent1">
                      <a:lumMod val="75000"/>
                    </a:schemeClr>
                  </a:solidFill>
                  <a:latin typeface="+mn-ea"/>
                </a:rPr>
                <a:t> 공식</a:t>
              </a:r>
            </a:p>
          </p:txBody>
        </p:sp>
      </p:grpSp>
      <p:pic>
        <p:nvPicPr>
          <p:cNvPr id="18" name="그림 17">
            <a:extLst>
              <a:ext uri="{FF2B5EF4-FFF2-40B4-BE49-F238E27FC236}">
                <a16:creationId xmlns:a16="http://schemas.microsoft.com/office/drawing/2014/main" id="{9B1B0BEB-AFDA-4717-BFF3-0A55D476B5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1687" y="253880"/>
            <a:ext cx="855666" cy="40324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B018C3B-71F3-42B2-A124-00C080148449}"/>
              </a:ext>
            </a:extLst>
          </p:cNvPr>
          <p:cNvSpPr txBox="1"/>
          <p:nvPr/>
        </p:nvSpPr>
        <p:spPr>
          <a:xfrm>
            <a:off x="792480" y="1307986"/>
            <a:ext cx="1415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정규직교벡터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0BBCAC-4CD0-5B47-92F3-86676ED65D84}"/>
              </a:ext>
            </a:extLst>
          </p:cNvPr>
          <p:cNvSpPr txBox="1"/>
          <p:nvPr/>
        </p:nvSpPr>
        <p:spPr>
          <a:xfrm>
            <a:off x="792480" y="1754317"/>
            <a:ext cx="38282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>
                <a:solidFill>
                  <a:schemeClr val="accent1">
                    <a:lumMod val="75000"/>
                  </a:schemeClr>
                </a:solidFill>
                <a:latin typeface="+mn-ea"/>
              </a:rPr>
              <a:t>오일러</a:t>
            </a:r>
            <a:r>
              <a:rPr lang="ko-KR" altLang="en-US" sz="16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 공식을 통해 </a:t>
            </a:r>
            <a:r>
              <a:rPr lang="ko-KR" altLang="en-US" sz="1600" dirty="0" err="1">
                <a:solidFill>
                  <a:schemeClr val="accent1">
                    <a:lumMod val="75000"/>
                  </a:schemeClr>
                </a:solidFill>
                <a:latin typeface="+mn-ea"/>
              </a:rPr>
              <a:t>푸리에</a:t>
            </a:r>
            <a:r>
              <a:rPr lang="ko-KR" altLang="en-US" sz="16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 급수 간편화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0DB12BA-2819-3F49-882C-5F76490834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480" y="2092871"/>
            <a:ext cx="7340600" cy="1422400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CAB732D0-8100-124F-9C8B-9891066492F1}"/>
              </a:ext>
            </a:extLst>
          </p:cNvPr>
          <p:cNvGrpSpPr/>
          <p:nvPr/>
        </p:nvGrpSpPr>
        <p:grpSpPr>
          <a:xfrm>
            <a:off x="8385967" y="2409149"/>
            <a:ext cx="3013553" cy="1017953"/>
            <a:chOff x="8348423" y="2078218"/>
            <a:chExt cx="3013553" cy="1017953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E75B9C9A-B87D-6540-A99C-755C9FA5545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48700" y="2194471"/>
              <a:ext cx="2413000" cy="901700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B9B6F7F-659B-8245-8D2E-4AF73EA3D409}"/>
                </a:ext>
              </a:extLst>
            </p:cNvPr>
            <p:cNvSpPr txBox="1"/>
            <p:nvPr/>
          </p:nvSpPr>
          <p:spPr>
            <a:xfrm>
              <a:off x="8348423" y="2078218"/>
              <a:ext cx="3013553" cy="1017953"/>
            </a:xfrm>
            <a:prstGeom prst="rect">
              <a:avLst/>
            </a:prstGeom>
            <a:noFill/>
            <a:ln w="63500" cap="rnd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endParaRPr kumimoji="1" lang="ko-Kore-KR" altLang="en-US" dirty="0"/>
            </a:p>
          </p:txBody>
        </p:sp>
      </p:grpSp>
      <p:pic>
        <p:nvPicPr>
          <p:cNvPr id="12" name="그림 11" descr="나이프이(가) 표시된 사진&#10;&#10;자동 생성된 설명">
            <a:extLst>
              <a:ext uri="{FF2B5EF4-FFF2-40B4-BE49-F238E27FC236}">
                <a16:creationId xmlns:a16="http://schemas.microsoft.com/office/drawing/2014/main" id="{FA810AE2-348D-9642-AA66-0DAD9F1B646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680" y="3825966"/>
            <a:ext cx="5016500" cy="1625600"/>
          </a:xfrm>
          <a:prstGeom prst="rect">
            <a:avLst/>
          </a:prstGeom>
        </p:spPr>
      </p:pic>
      <p:pic>
        <p:nvPicPr>
          <p:cNvPr id="16" name="그림 15" descr="나이프이(가) 표시된 사진&#10;&#10;자동 생성된 설명">
            <a:extLst>
              <a:ext uri="{FF2B5EF4-FFF2-40B4-BE49-F238E27FC236}">
                <a16:creationId xmlns:a16="http://schemas.microsoft.com/office/drawing/2014/main" id="{A7D816D3-53ED-2B49-90C2-BFB5F184A75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5390" y="3853825"/>
            <a:ext cx="5156200" cy="1574800"/>
          </a:xfrm>
          <a:prstGeom prst="rect">
            <a:avLst/>
          </a:prstGeom>
        </p:spPr>
      </p:pic>
      <p:pic>
        <p:nvPicPr>
          <p:cNvPr id="19" name="그림 18" descr="개체, 시계이(가) 표시된 사진&#10;&#10;자동 생성된 설명">
            <a:extLst>
              <a:ext uri="{FF2B5EF4-FFF2-40B4-BE49-F238E27FC236}">
                <a16:creationId xmlns:a16="http://schemas.microsoft.com/office/drawing/2014/main" id="{6EA2EDB7-86E5-364C-A8EA-67D9FC4D90D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680" y="5451566"/>
            <a:ext cx="5486400" cy="9779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00B0D76-F70F-4C40-B81A-E1F24B1BBB25}"/>
              </a:ext>
            </a:extLst>
          </p:cNvPr>
          <p:cNvSpPr txBox="1"/>
          <p:nvPr/>
        </p:nvSpPr>
        <p:spPr>
          <a:xfrm>
            <a:off x="6669344" y="5451566"/>
            <a:ext cx="53607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&lt;-</a:t>
            </a:r>
            <a:r>
              <a:rPr lang="ko-KR" altLang="en-US" sz="16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 이렇게는 켤레의 관계를 깨고 하나의 복소지수함수로</a:t>
            </a:r>
            <a:endParaRPr lang="en-US" altLang="ko-KR" sz="1600" dirty="0">
              <a:solidFill>
                <a:schemeClr val="accent1">
                  <a:lumMod val="75000"/>
                </a:schemeClr>
              </a:solidFill>
              <a:latin typeface="+mn-ea"/>
            </a:endParaRPr>
          </a:p>
          <a:p>
            <a:r>
              <a:rPr lang="ko-KR" altLang="en-US" sz="16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정리할 수 없다</a:t>
            </a: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794710E2-9FD2-1D4E-8156-13BA76D0D5A4}"/>
              </a:ext>
            </a:extLst>
          </p:cNvPr>
          <p:cNvGrpSpPr/>
          <p:nvPr/>
        </p:nvGrpSpPr>
        <p:grpSpPr>
          <a:xfrm>
            <a:off x="868680" y="901255"/>
            <a:ext cx="9600392" cy="5112000"/>
            <a:chOff x="855980" y="1240537"/>
            <a:chExt cx="9600392" cy="5113412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21AEB8C0-24D3-3549-A4A7-CDD6CCE3EF60}"/>
                </a:ext>
              </a:extLst>
            </p:cNvPr>
            <p:cNvGrpSpPr/>
            <p:nvPr/>
          </p:nvGrpSpPr>
          <p:grpSpPr>
            <a:xfrm>
              <a:off x="855980" y="1240537"/>
              <a:ext cx="7581900" cy="5113412"/>
              <a:chOff x="855980" y="1240537"/>
              <a:chExt cx="7581900" cy="5113412"/>
            </a:xfrm>
          </p:grpSpPr>
          <p:pic>
            <p:nvPicPr>
              <p:cNvPr id="22" name="그림 21" descr="텍스트이(가) 표시된 사진&#10;&#10;자동 생성된 설명">
                <a:extLst>
                  <a:ext uri="{FF2B5EF4-FFF2-40B4-BE49-F238E27FC236}">
                    <a16:creationId xmlns:a16="http://schemas.microsoft.com/office/drawing/2014/main" id="{1F4992A2-DE7B-4F41-84E3-37E0FCD12D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55980" y="1705749"/>
                <a:ext cx="7581900" cy="4648200"/>
              </a:xfrm>
              <a:prstGeom prst="rect">
                <a:avLst/>
              </a:prstGeom>
            </p:spPr>
          </p:pic>
          <p:grpSp>
            <p:nvGrpSpPr>
              <p:cNvPr id="25" name="그룹 24">
                <a:extLst>
                  <a:ext uri="{FF2B5EF4-FFF2-40B4-BE49-F238E27FC236}">
                    <a16:creationId xmlns:a16="http://schemas.microsoft.com/office/drawing/2014/main" id="{16036E43-4F26-8A4B-9E96-6770B766AE4C}"/>
                  </a:ext>
                </a:extLst>
              </p:cNvPr>
              <p:cNvGrpSpPr/>
              <p:nvPr/>
            </p:nvGrpSpPr>
            <p:grpSpPr>
              <a:xfrm>
                <a:off x="5548351" y="1240537"/>
                <a:ext cx="824266" cy="517956"/>
                <a:chOff x="5548351" y="1240537"/>
                <a:chExt cx="824266" cy="517956"/>
              </a:xfrm>
            </p:grpSpPr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5C88BC6A-C54E-D242-AC82-9722D0A87D37}"/>
                    </a:ext>
                  </a:extLst>
                </p:cNvPr>
                <p:cNvSpPr txBox="1"/>
                <p:nvPr/>
              </p:nvSpPr>
              <p:spPr>
                <a:xfrm>
                  <a:off x="5548352" y="1318057"/>
                  <a:ext cx="824265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600" b="1" dirty="0">
                      <a:solidFill>
                        <a:schemeClr val="accent1">
                          <a:lumMod val="75000"/>
                        </a:schemeClr>
                      </a:solidFill>
                      <a:latin typeface="+mn-ea"/>
                    </a:rPr>
                    <a:t>n-&gt;</a:t>
                  </a:r>
                  <a:r>
                    <a:rPr lang="ko-KR" altLang="en-US" sz="1600" b="1" dirty="0">
                      <a:solidFill>
                        <a:schemeClr val="accent1">
                          <a:lumMod val="75000"/>
                        </a:schemeClr>
                      </a:solidFill>
                      <a:latin typeface="+mn-ea"/>
                    </a:rPr>
                    <a:t> </a:t>
                  </a:r>
                  <a:r>
                    <a:rPr lang="en-US" altLang="ko-KR" sz="1600" b="1" dirty="0">
                      <a:solidFill>
                        <a:schemeClr val="accent1">
                          <a:lumMod val="75000"/>
                        </a:schemeClr>
                      </a:solidFill>
                      <a:latin typeface="+mn-ea"/>
                    </a:rPr>
                    <a:t>-n</a:t>
                  </a:r>
                  <a:endParaRPr lang="ko-KR" altLang="en-US" sz="1600" b="1" dirty="0">
                    <a:solidFill>
                      <a:schemeClr val="accent1">
                        <a:lumMod val="75000"/>
                      </a:schemeClr>
                    </a:solidFill>
                    <a:latin typeface="+mn-ea"/>
                  </a:endParaRPr>
                </a:p>
              </p:txBody>
            </p:sp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4D75915C-D68B-474F-BFB3-E009107A34F8}"/>
                    </a:ext>
                  </a:extLst>
                </p:cNvPr>
                <p:cNvSpPr txBox="1"/>
                <p:nvPr/>
              </p:nvSpPr>
              <p:spPr>
                <a:xfrm>
                  <a:off x="5548351" y="1240537"/>
                  <a:ext cx="824265" cy="517956"/>
                </a:xfrm>
                <a:prstGeom prst="rect">
                  <a:avLst/>
                </a:prstGeom>
                <a:noFill/>
                <a:ln w="63500" cap="rnd">
                  <a:solidFill>
                    <a:srgbClr val="FF00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endParaRPr kumimoji="1" lang="ko-Kore-KR" altLang="en-US" dirty="0"/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직사각형 27">
                  <a:extLst>
                    <a:ext uri="{FF2B5EF4-FFF2-40B4-BE49-F238E27FC236}">
                      <a16:creationId xmlns:a16="http://schemas.microsoft.com/office/drawing/2014/main" id="{F087AE3F-2482-DC45-BCCD-FBC30625E874}"/>
                    </a:ext>
                  </a:extLst>
                </p:cNvPr>
                <p:cNvSpPr/>
                <p:nvPr/>
              </p:nvSpPr>
              <p:spPr>
                <a:xfrm>
                  <a:off x="6613782" y="1302668"/>
                  <a:ext cx="3842590" cy="37452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1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1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altLang="ko-KR" b="1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𝒏</m:t>
                            </m:r>
                          </m:sub>
                        </m:sSub>
                        <m:r>
                          <a:rPr lang="ko-KR" altLang="en-US" b="0" i="0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은</m:t>
                        </m:r>
                        <m:r>
                          <a:rPr lang="ko-KR" altLang="en-US" b="0" i="0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ko-KR" b="0" i="0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cos</m:t>
                        </m:r>
                        <m:r>
                          <a:rPr lang="ko-KR" altLang="en-US" b="0" i="0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로</m:t>
                        </m:r>
                        <m:r>
                          <a:rPr lang="ko-KR" altLang="en-US" b="0" i="0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ko-KR" altLang="en-US" b="0" i="0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계산</m:t>
                        </m:r>
                        <m:r>
                          <a:rPr lang="en-US" altLang="ko-KR" b="0" i="0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b="1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b="1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b="1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  <m:sub>
                            <m:r>
                              <a:rPr lang="en-US" altLang="ko-KR" b="1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𝒏</m:t>
                            </m:r>
                          </m:sub>
                        </m:sSub>
                        <m:r>
                          <a:rPr lang="ko-KR" altLang="en-US" b="1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은</m:t>
                        </m:r>
                        <m:r>
                          <a:rPr lang="ko-KR" altLang="en-US" b="1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𝑠𝑖𝑛</m:t>
                        </m:r>
                        <m:r>
                          <a:rPr lang="ko-KR" altLang="en-US" b="0" i="0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으로</m:t>
                        </m:r>
                        <m:r>
                          <a:rPr lang="ko-KR" altLang="en-US" b="0" i="0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ko-KR" altLang="en-US" b="0" i="0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계산</m:t>
                        </m:r>
                      </m:oMath>
                    </m:oMathPara>
                  </a14:m>
                  <a:endParaRPr lang="ko-Kore-KR" altLang="en-US" dirty="0"/>
                </a:p>
              </p:txBody>
            </p:sp>
          </mc:Choice>
          <mc:Fallback xmlns="">
            <p:sp>
              <p:nvSpPr>
                <p:cNvPr id="28" name="직사각형 27">
                  <a:extLst>
                    <a:ext uri="{FF2B5EF4-FFF2-40B4-BE49-F238E27FC236}">
                      <a16:creationId xmlns:a16="http://schemas.microsoft.com/office/drawing/2014/main" id="{F087AE3F-2482-DC45-BCCD-FBC30625E87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13782" y="1302668"/>
                  <a:ext cx="3842590" cy="374526"/>
                </a:xfrm>
                <a:prstGeom prst="rect">
                  <a:avLst/>
                </a:prstGeom>
                <a:blipFill>
                  <a:blip r:embed="rId9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AB004E9-D93B-6F45-A707-BDF6342D75DB}"/>
              </a:ext>
            </a:extLst>
          </p:cNvPr>
          <p:cNvSpPr txBox="1"/>
          <p:nvPr/>
        </p:nvSpPr>
        <p:spPr>
          <a:xfrm>
            <a:off x="278780" y="-127123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798897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id="{85611818-A71D-46D2-8A90-5FD18E36312C}"/>
              </a:ext>
            </a:extLst>
          </p:cNvPr>
          <p:cNvGrpSpPr/>
          <p:nvPr/>
        </p:nvGrpSpPr>
        <p:grpSpPr>
          <a:xfrm>
            <a:off x="792480" y="569267"/>
            <a:ext cx="5212910" cy="461665"/>
            <a:chOff x="701040" y="482907"/>
            <a:chExt cx="5212910" cy="461665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8E1D1497-18F5-42C6-B4C3-8E8FC808634C}"/>
                </a:ext>
              </a:extLst>
            </p:cNvPr>
            <p:cNvSpPr/>
            <p:nvPr/>
          </p:nvSpPr>
          <p:spPr>
            <a:xfrm>
              <a:off x="701040" y="482907"/>
              <a:ext cx="152400" cy="461665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54DAFE3-AE7D-414F-8322-9C0DF39D1331}"/>
                </a:ext>
              </a:extLst>
            </p:cNvPr>
            <p:cNvSpPr txBox="1"/>
            <p:nvPr/>
          </p:nvSpPr>
          <p:spPr>
            <a:xfrm>
              <a:off x="853440" y="482907"/>
              <a:ext cx="53732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>
                  <a:solidFill>
                    <a:schemeClr val="accent1">
                      <a:lumMod val="75000"/>
                    </a:schemeClr>
                  </a:solidFill>
                  <a:latin typeface="Gadugi" panose="020B0502040204020203" pitchFamily="34" charset="0"/>
                  <a:ea typeface="Gadugi" panose="020B0502040204020203" pitchFamily="34" charset="0"/>
                </a:rPr>
                <a:t>02</a:t>
              </a:r>
              <a:endParaRPr lang="ko-KR" altLang="en-US" b="1" dirty="0">
                <a:solidFill>
                  <a:schemeClr val="accent1">
                    <a:lumMod val="75000"/>
                  </a:schemeClr>
                </a:solidFill>
                <a:latin typeface="Gadugi" panose="020B0502040204020203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BA320B9-CD48-49A3-9441-1B0DE7735C0A}"/>
                </a:ext>
              </a:extLst>
            </p:cNvPr>
            <p:cNvSpPr txBox="1"/>
            <p:nvPr/>
          </p:nvSpPr>
          <p:spPr>
            <a:xfrm>
              <a:off x="1264920" y="544462"/>
              <a:ext cx="464903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solidFill>
                    <a:schemeClr val="accent1">
                      <a:lumMod val="75000"/>
                    </a:schemeClr>
                  </a:solidFill>
                  <a:latin typeface="+mn-ea"/>
                </a:rPr>
                <a:t>정규직교기저와 </a:t>
              </a:r>
              <a:r>
                <a:rPr lang="ko-KR" altLang="en-US" sz="1600" dirty="0" err="1">
                  <a:solidFill>
                    <a:schemeClr val="accent1">
                      <a:lumMod val="75000"/>
                    </a:schemeClr>
                  </a:solidFill>
                  <a:latin typeface="+mn-ea"/>
                </a:rPr>
                <a:t>푸리에</a:t>
              </a:r>
              <a:r>
                <a:rPr lang="ko-KR" altLang="en-US" sz="1600" dirty="0">
                  <a:solidFill>
                    <a:schemeClr val="accent1">
                      <a:lumMod val="75000"/>
                    </a:schemeClr>
                  </a:solidFill>
                  <a:latin typeface="+mn-ea"/>
                </a:rPr>
                <a:t> 급수 그리고 </a:t>
              </a:r>
              <a:r>
                <a:rPr lang="ko-KR" altLang="en-US" sz="1600" dirty="0" err="1">
                  <a:solidFill>
                    <a:schemeClr val="accent1">
                      <a:lumMod val="75000"/>
                    </a:schemeClr>
                  </a:solidFill>
                  <a:latin typeface="+mn-ea"/>
                </a:rPr>
                <a:t>오일러</a:t>
              </a:r>
              <a:r>
                <a:rPr lang="ko-KR" altLang="en-US" sz="1600" dirty="0">
                  <a:solidFill>
                    <a:schemeClr val="accent1">
                      <a:lumMod val="75000"/>
                    </a:schemeClr>
                  </a:solidFill>
                  <a:latin typeface="+mn-ea"/>
                </a:rPr>
                <a:t> 공식</a:t>
              </a:r>
            </a:p>
          </p:txBody>
        </p:sp>
      </p:grpSp>
      <p:pic>
        <p:nvPicPr>
          <p:cNvPr id="18" name="그림 17">
            <a:extLst>
              <a:ext uri="{FF2B5EF4-FFF2-40B4-BE49-F238E27FC236}">
                <a16:creationId xmlns:a16="http://schemas.microsoft.com/office/drawing/2014/main" id="{9B1B0BEB-AFDA-4717-BFF3-0A55D476B5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1687" y="253880"/>
            <a:ext cx="855666" cy="40324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B018C3B-71F3-42B2-A124-00C080148449}"/>
                  </a:ext>
                </a:extLst>
              </p:cNvPr>
              <p:cNvSpPr txBox="1"/>
              <p:nvPr/>
            </p:nvSpPr>
            <p:spPr>
              <a:xfrm>
                <a:off x="792480" y="1307986"/>
                <a:ext cx="1105303" cy="34323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600" b="1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b="1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b>
                          <m:r>
                            <a:rPr lang="en-US" altLang="ko-KR" sz="1600" b="1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r>
                        <a:rPr lang="ko-KR" altLang="en-US" sz="1600" b="1" i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구하기</m:t>
                      </m:r>
                    </m:oMath>
                  </m:oMathPara>
                </a14:m>
                <a:endParaRPr lang="en-US" altLang="ko-KR" sz="1600" b="1" dirty="0">
                  <a:solidFill>
                    <a:schemeClr val="accent1">
                      <a:lumMod val="75000"/>
                    </a:schemeClr>
                  </a:solidFill>
                  <a:latin typeface="+mn-ea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B018C3B-71F3-42B2-A124-00C0801484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480" y="1307986"/>
                <a:ext cx="1105303" cy="343235"/>
              </a:xfrm>
              <a:prstGeom prst="rect">
                <a:avLst/>
              </a:prstGeom>
              <a:blipFill>
                <a:blip r:embed="rId3"/>
                <a:stretch>
                  <a:fillRect b="-3571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그림 2" descr="개체, 시계이(가) 표시된 사진&#10;&#10;자동 생성된 설명">
            <a:extLst>
              <a:ext uri="{FF2B5EF4-FFF2-40B4-BE49-F238E27FC236}">
                <a16:creationId xmlns:a16="http://schemas.microsoft.com/office/drawing/2014/main" id="{3C525F6E-4702-824B-AC24-D5ACC1BA6C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725" y="1835150"/>
            <a:ext cx="3352800" cy="13335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475E255-7C61-5647-8E90-E3DF18343C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725" y="3168650"/>
            <a:ext cx="6718300" cy="28575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74767AE-6217-544D-8741-E5ED9F1BCD09}"/>
              </a:ext>
            </a:extLst>
          </p:cNvPr>
          <p:cNvSpPr txBox="1"/>
          <p:nvPr/>
        </p:nvSpPr>
        <p:spPr>
          <a:xfrm>
            <a:off x="7075539" y="1312667"/>
            <a:ext cx="34067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복소지수함수도 </a:t>
            </a:r>
            <a:r>
              <a:rPr lang="ko-KR" altLang="en-US" sz="1600" dirty="0" err="1">
                <a:solidFill>
                  <a:schemeClr val="accent1">
                    <a:lumMod val="75000"/>
                  </a:schemeClr>
                </a:solidFill>
                <a:latin typeface="+mn-ea"/>
              </a:rPr>
              <a:t>직교성을</a:t>
            </a:r>
            <a:r>
              <a:rPr lang="ko-KR" altLang="en-US" sz="16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 만족한다</a:t>
            </a:r>
          </a:p>
        </p:txBody>
      </p:sp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5963EF26-46CD-2D4C-8E7C-1964A0E0177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5539" y="1835150"/>
            <a:ext cx="4787900" cy="4406900"/>
          </a:xfrm>
          <a:prstGeom prst="rect">
            <a:avLst/>
          </a:prstGeom>
        </p:spPr>
      </p:pic>
      <p:pic>
        <p:nvPicPr>
          <p:cNvPr id="5" name="그림 4" descr="개체, 측정기이(가) 표시된 사진&#10;&#10;자동 생성된 설명">
            <a:extLst>
              <a:ext uri="{FF2B5EF4-FFF2-40B4-BE49-F238E27FC236}">
                <a16:creationId xmlns:a16="http://schemas.microsoft.com/office/drawing/2014/main" id="{3033BC77-9C37-E941-A617-BB16E7FECCB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3253" y="5029320"/>
            <a:ext cx="3594100" cy="157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577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id="{85611818-A71D-46D2-8A90-5FD18E36312C}"/>
              </a:ext>
            </a:extLst>
          </p:cNvPr>
          <p:cNvGrpSpPr/>
          <p:nvPr/>
        </p:nvGrpSpPr>
        <p:grpSpPr>
          <a:xfrm>
            <a:off x="792480" y="569267"/>
            <a:ext cx="5212910" cy="461665"/>
            <a:chOff x="701040" y="482907"/>
            <a:chExt cx="5212910" cy="461665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8E1D1497-18F5-42C6-B4C3-8E8FC808634C}"/>
                </a:ext>
              </a:extLst>
            </p:cNvPr>
            <p:cNvSpPr/>
            <p:nvPr/>
          </p:nvSpPr>
          <p:spPr>
            <a:xfrm>
              <a:off x="701040" y="482907"/>
              <a:ext cx="152400" cy="461665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54DAFE3-AE7D-414F-8322-9C0DF39D1331}"/>
                </a:ext>
              </a:extLst>
            </p:cNvPr>
            <p:cNvSpPr txBox="1"/>
            <p:nvPr/>
          </p:nvSpPr>
          <p:spPr>
            <a:xfrm>
              <a:off x="853440" y="482907"/>
              <a:ext cx="53732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>
                  <a:solidFill>
                    <a:schemeClr val="accent1">
                      <a:lumMod val="75000"/>
                    </a:schemeClr>
                  </a:solidFill>
                  <a:latin typeface="Gadugi" panose="020B0502040204020203" pitchFamily="34" charset="0"/>
                  <a:ea typeface="Gadugi" panose="020B0502040204020203" pitchFamily="34" charset="0"/>
                </a:rPr>
                <a:t>02</a:t>
              </a:r>
              <a:endParaRPr lang="ko-KR" altLang="en-US" b="1" dirty="0">
                <a:solidFill>
                  <a:schemeClr val="accent1">
                    <a:lumMod val="75000"/>
                  </a:schemeClr>
                </a:solidFill>
                <a:latin typeface="Gadugi" panose="020B0502040204020203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BA320B9-CD48-49A3-9441-1B0DE7735C0A}"/>
                </a:ext>
              </a:extLst>
            </p:cNvPr>
            <p:cNvSpPr txBox="1"/>
            <p:nvPr/>
          </p:nvSpPr>
          <p:spPr>
            <a:xfrm>
              <a:off x="1264920" y="544462"/>
              <a:ext cx="464903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solidFill>
                    <a:schemeClr val="accent1">
                      <a:lumMod val="75000"/>
                    </a:schemeClr>
                  </a:solidFill>
                  <a:latin typeface="+mn-ea"/>
                </a:rPr>
                <a:t>정규직교기저와 </a:t>
              </a:r>
              <a:r>
                <a:rPr lang="ko-KR" altLang="en-US" sz="1600" dirty="0" err="1">
                  <a:solidFill>
                    <a:schemeClr val="accent1">
                      <a:lumMod val="75000"/>
                    </a:schemeClr>
                  </a:solidFill>
                  <a:latin typeface="+mn-ea"/>
                </a:rPr>
                <a:t>푸리에</a:t>
              </a:r>
              <a:r>
                <a:rPr lang="ko-KR" altLang="en-US" sz="1600" dirty="0">
                  <a:solidFill>
                    <a:schemeClr val="accent1">
                      <a:lumMod val="75000"/>
                    </a:schemeClr>
                  </a:solidFill>
                  <a:latin typeface="+mn-ea"/>
                </a:rPr>
                <a:t> 급수 그리고 </a:t>
              </a:r>
              <a:r>
                <a:rPr lang="ko-KR" altLang="en-US" sz="1600" dirty="0" err="1">
                  <a:solidFill>
                    <a:schemeClr val="accent1">
                      <a:lumMod val="75000"/>
                    </a:schemeClr>
                  </a:solidFill>
                  <a:latin typeface="+mn-ea"/>
                </a:rPr>
                <a:t>오일러</a:t>
              </a:r>
              <a:r>
                <a:rPr lang="ko-KR" altLang="en-US" sz="1600" dirty="0">
                  <a:solidFill>
                    <a:schemeClr val="accent1">
                      <a:lumMod val="75000"/>
                    </a:schemeClr>
                  </a:solidFill>
                  <a:latin typeface="+mn-ea"/>
                </a:rPr>
                <a:t> 공식</a:t>
              </a:r>
            </a:p>
          </p:txBody>
        </p:sp>
      </p:grpSp>
      <p:pic>
        <p:nvPicPr>
          <p:cNvPr id="18" name="그림 17">
            <a:extLst>
              <a:ext uri="{FF2B5EF4-FFF2-40B4-BE49-F238E27FC236}">
                <a16:creationId xmlns:a16="http://schemas.microsoft.com/office/drawing/2014/main" id="{9B1B0BEB-AFDA-4717-BFF3-0A55D476B5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1687" y="253880"/>
            <a:ext cx="855666" cy="40324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B018C3B-71F3-42B2-A124-00C080148449}"/>
              </a:ext>
            </a:extLst>
          </p:cNvPr>
          <p:cNvSpPr txBox="1"/>
          <p:nvPr/>
        </p:nvSpPr>
        <p:spPr>
          <a:xfrm>
            <a:off x="792480" y="1307986"/>
            <a:ext cx="36231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err="1">
                <a:solidFill>
                  <a:schemeClr val="accent1">
                    <a:lumMod val="75000"/>
                  </a:schemeClr>
                </a:solidFill>
                <a:latin typeface="+mn-ea"/>
              </a:rPr>
              <a:t>사각파를</a:t>
            </a:r>
            <a:r>
              <a:rPr lang="ko-KR" altLang="en-US" sz="1600" b="1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 </a:t>
            </a:r>
            <a:r>
              <a:rPr lang="ko-KR" altLang="en-US" sz="1600" b="1" dirty="0" err="1">
                <a:solidFill>
                  <a:schemeClr val="accent1">
                    <a:lumMod val="75000"/>
                  </a:schemeClr>
                </a:solidFill>
                <a:latin typeface="+mn-ea"/>
              </a:rPr>
              <a:t>푸리에</a:t>
            </a:r>
            <a:r>
              <a:rPr lang="ko-KR" altLang="en-US" sz="1600" b="1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 급수를 이용해 구현 </a:t>
            </a: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608C81C2-7F2A-EB41-862B-C092E4B5E7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734" y="1767532"/>
            <a:ext cx="5557520" cy="4584700"/>
          </a:xfrm>
          <a:prstGeom prst="rect">
            <a:avLst/>
          </a:prstGeom>
        </p:spPr>
      </p:pic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646198B0-DC08-8541-B8C8-B645890451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7418" y="1199693"/>
            <a:ext cx="4914900" cy="53213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F2B4DD5-BCA1-B14B-91E3-8A7C226D94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480" y="1705976"/>
            <a:ext cx="3937000" cy="257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681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id="{85611818-A71D-46D2-8A90-5FD18E36312C}"/>
              </a:ext>
            </a:extLst>
          </p:cNvPr>
          <p:cNvGrpSpPr/>
          <p:nvPr/>
        </p:nvGrpSpPr>
        <p:grpSpPr>
          <a:xfrm>
            <a:off x="792480" y="569267"/>
            <a:ext cx="5212910" cy="461665"/>
            <a:chOff x="701040" y="482907"/>
            <a:chExt cx="5212910" cy="461665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8E1D1497-18F5-42C6-B4C3-8E8FC808634C}"/>
                </a:ext>
              </a:extLst>
            </p:cNvPr>
            <p:cNvSpPr/>
            <p:nvPr/>
          </p:nvSpPr>
          <p:spPr>
            <a:xfrm>
              <a:off x="701040" y="482907"/>
              <a:ext cx="152400" cy="461665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54DAFE3-AE7D-414F-8322-9C0DF39D1331}"/>
                </a:ext>
              </a:extLst>
            </p:cNvPr>
            <p:cNvSpPr txBox="1"/>
            <p:nvPr/>
          </p:nvSpPr>
          <p:spPr>
            <a:xfrm>
              <a:off x="853440" y="482907"/>
              <a:ext cx="53732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>
                  <a:solidFill>
                    <a:schemeClr val="accent1">
                      <a:lumMod val="75000"/>
                    </a:schemeClr>
                  </a:solidFill>
                  <a:latin typeface="Gadugi" panose="020B0502040204020203" pitchFamily="34" charset="0"/>
                  <a:ea typeface="Gadugi" panose="020B0502040204020203" pitchFamily="34" charset="0"/>
                </a:rPr>
                <a:t>02</a:t>
              </a:r>
              <a:endParaRPr lang="ko-KR" altLang="en-US" b="1" dirty="0">
                <a:solidFill>
                  <a:schemeClr val="accent1">
                    <a:lumMod val="75000"/>
                  </a:schemeClr>
                </a:solidFill>
                <a:latin typeface="Gadugi" panose="020B0502040204020203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BA320B9-CD48-49A3-9441-1B0DE7735C0A}"/>
                </a:ext>
              </a:extLst>
            </p:cNvPr>
            <p:cNvSpPr txBox="1"/>
            <p:nvPr/>
          </p:nvSpPr>
          <p:spPr>
            <a:xfrm>
              <a:off x="1264920" y="544462"/>
              <a:ext cx="464903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solidFill>
                    <a:schemeClr val="accent1">
                      <a:lumMod val="75000"/>
                    </a:schemeClr>
                  </a:solidFill>
                  <a:latin typeface="+mn-ea"/>
                </a:rPr>
                <a:t>정규직교기저와 </a:t>
              </a:r>
              <a:r>
                <a:rPr lang="ko-KR" altLang="en-US" sz="1600" dirty="0" err="1">
                  <a:solidFill>
                    <a:schemeClr val="accent1">
                      <a:lumMod val="75000"/>
                    </a:schemeClr>
                  </a:solidFill>
                  <a:latin typeface="+mn-ea"/>
                </a:rPr>
                <a:t>푸리에</a:t>
              </a:r>
              <a:r>
                <a:rPr lang="ko-KR" altLang="en-US" sz="1600" dirty="0">
                  <a:solidFill>
                    <a:schemeClr val="accent1">
                      <a:lumMod val="75000"/>
                    </a:schemeClr>
                  </a:solidFill>
                  <a:latin typeface="+mn-ea"/>
                </a:rPr>
                <a:t> 급수 그리고 </a:t>
              </a:r>
              <a:r>
                <a:rPr lang="ko-KR" altLang="en-US" sz="1600" dirty="0" err="1">
                  <a:solidFill>
                    <a:schemeClr val="accent1">
                      <a:lumMod val="75000"/>
                    </a:schemeClr>
                  </a:solidFill>
                  <a:latin typeface="+mn-ea"/>
                </a:rPr>
                <a:t>오일러</a:t>
              </a:r>
              <a:r>
                <a:rPr lang="ko-KR" altLang="en-US" sz="1600" dirty="0">
                  <a:solidFill>
                    <a:schemeClr val="accent1">
                      <a:lumMod val="75000"/>
                    </a:schemeClr>
                  </a:solidFill>
                  <a:latin typeface="+mn-ea"/>
                </a:rPr>
                <a:t> 공식</a:t>
              </a:r>
            </a:p>
          </p:txBody>
        </p:sp>
      </p:grpSp>
      <p:pic>
        <p:nvPicPr>
          <p:cNvPr id="18" name="그림 17">
            <a:extLst>
              <a:ext uri="{FF2B5EF4-FFF2-40B4-BE49-F238E27FC236}">
                <a16:creationId xmlns:a16="http://schemas.microsoft.com/office/drawing/2014/main" id="{9B1B0BEB-AFDA-4717-BFF3-0A55D476B5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1687" y="253880"/>
            <a:ext cx="855666" cy="40324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B018C3B-71F3-42B2-A124-00C080148449}"/>
              </a:ext>
            </a:extLst>
          </p:cNvPr>
          <p:cNvSpPr txBox="1"/>
          <p:nvPr/>
        </p:nvSpPr>
        <p:spPr>
          <a:xfrm>
            <a:off x="792480" y="1307986"/>
            <a:ext cx="20425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err="1">
                <a:solidFill>
                  <a:schemeClr val="accent1">
                    <a:lumMod val="75000"/>
                  </a:schemeClr>
                </a:solidFill>
                <a:latin typeface="+mn-ea"/>
              </a:rPr>
              <a:t>푸리에</a:t>
            </a:r>
            <a:r>
              <a:rPr lang="ko-KR" altLang="en-US" sz="1600" b="1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 전개 및 구현</a:t>
            </a:r>
          </a:p>
        </p:txBody>
      </p:sp>
      <p:pic>
        <p:nvPicPr>
          <p:cNvPr id="3" name="그림 2" descr="모니터, 화면, 텍스트, 앉아있는이(가) 표시된 사진&#10;&#10;자동 생성된 설명">
            <a:extLst>
              <a:ext uri="{FF2B5EF4-FFF2-40B4-BE49-F238E27FC236}">
                <a16:creationId xmlns:a16="http://schemas.microsoft.com/office/drawing/2014/main" id="{FA81BE65-8B1F-0D42-BCE1-34E757DCB9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6297" y="1646540"/>
            <a:ext cx="3531738" cy="4318000"/>
          </a:xfrm>
          <a:prstGeom prst="rect">
            <a:avLst/>
          </a:prstGeom>
        </p:spPr>
      </p:pic>
      <p:pic>
        <p:nvPicPr>
          <p:cNvPr id="10" name="그림 9" descr="텍스트, 모니터, 화면, 점수판이(가) 표시된 사진&#10;&#10;자동 생성된 설명">
            <a:extLst>
              <a:ext uri="{FF2B5EF4-FFF2-40B4-BE49-F238E27FC236}">
                <a16:creationId xmlns:a16="http://schemas.microsoft.com/office/drawing/2014/main" id="{841EC00B-EC17-8C42-BE80-9BBBC9A9D7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680" y="1646540"/>
            <a:ext cx="3619500" cy="43180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9689F61-8B6E-DF42-80AD-4029DD5F9F5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500" y="3054134"/>
            <a:ext cx="4826000" cy="349271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0882E47-658E-3D42-AE0C-B727CECFCE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2830" y="3054134"/>
            <a:ext cx="4944523" cy="3591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120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C4DF4DC9-BBF7-4393-9911-3B0361CDAD59}"/>
              </a:ext>
            </a:extLst>
          </p:cNvPr>
          <p:cNvGrpSpPr/>
          <p:nvPr/>
        </p:nvGrpSpPr>
        <p:grpSpPr>
          <a:xfrm>
            <a:off x="6886831" y="2497594"/>
            <a:ext cx="4719562" cy="1823958"/>
            <a:chOff x="6856351" y="2538234"/>
            <a:chExt cx="4719562" cy="1823958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9CAAF8E2-65C8-4EEC-8A9E-04274A6CDFCA}"/>
                </a:ext>
              </a:extLst>
            </p:cNvPr>
            <p:cNvSpPr txBox="1"/>
            <p:nvPr/>
          </p:nvSpPr>
          <p:spPr>
            <a:xfrm>
              <a:off x="10564618" y="2538234"/>
              <a:ext cx="89319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chemeClr val="bg1"/>
                  </a:solidFill>
                  <a:latin typeface="Gadugi" panose="020B0502040204020203" pitchFamily="34" charset="0"/>
                  <a:ea typeface="Gadugi" panose="020B0502040204020203" pitchFamily="34" charset="0"/>
                </a:rPr>
                <a:t>03</a:t>
              </a:r>
              <a:endParaRPr lang="ko-KR" altLang="en-US" sz="2400" b="1" dirty="0">
                <a:solidFill>
                  <a:schemeClr val="bg1"/>
                </a:solidFill>
                <a:latin typeface="Gadugi" panose="020B0502040204020203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C8E7582-C67A-43F8-87C6-5D8CA53E4171}"/>
                </a:ext>
              </a:extLst>
            </p:cNvPr>
            <p:cNvSpPr txBox="1"/>
            <p:nvPr/>
          </p:nvSpPr>
          <p:spPr>
            <a:xfrm>
              <a:off x="6856351" y="3469640"/>
              <a:ext cx="4719562" cy="8925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sz="3600" b="1" dirty="0">
                  <a:solidFill>
                    <a:schemeClr val="bg1"/>
                  </a:solidFill>
                  <a:latin typeface="Gadugi" panose="020B0502040204020203" pitchFamily="34" charset="0"/>
                  <a:ea typeface="Gadugi" panose="020B0502040204020203" pitchFamily="34" charset="0"/>
                </a:rPr>
                <a:t>연속 시간 </a:t>
              </a:r>
              <a:r>
                <a:rPr lang="ko-KR" altLang="en-US" sz="3600" b="1" dirty="0" err="1">
                  <a:solidFill>
                    <a:schemeClr val="bg1"/>
                  </a:solidFill>
                  <a:latin typeface="Gadugi" panose="020B0502040204020203" pitchFamily="34" charset="0"/>
                  <a:ea typeface="Gadugi" panose="020B0502040204020203" pitchFamily="34" charset="0"/>
                </a:rPr>
                <a:t>푸리에</a:t>
              </a:r>
              <a:r>
                <a:rPr lang="ko-KR" altLang="en-US" sz="3600" b="1" dirty="0">
                  <a:solidFill>
                    <a:schemeClr val="bg1"/>
                  </a:solidFill>
                  <a:latin typeface="Gadugi" panose="020B0502040204020203" pitchFamily="34" charset="0"/>
                  <a:ea typeface="Gadugi" panose="020B0502040204020203" pitchFamily="34" charset="0"/>
                </a:rPr>
                <a:t> 변환</a:t>
              </a:r>
              <a:endParaRPr lang="en-US" altLang="ko-KR" sz="3600" b="1" dirty="0">
                <a:solidFill>
                  <a:schemeClr val="bg1"/>
                </a:solidFill>
                <a:latin typeface="Gadugi" panose="020B0502040204020203" pitchFamily="34" charset="0"/>
                <a:ea typeface="Gadugi" panose="020B0502040204020203" pitchFamily="34" charset="0"/>
              </a:endParaRPr>
            </a:p>
            <a:p>
              <a:pPr algn="r"/>
              <a:r>
                <a:rPr lang="en-US" altLang="ko-KR" sz="1600" b="1" dirty="0">
                  <a:solidFill>
                    <a:schemeClr val="bg1"/>
                  </a:solidFill>
                  <a:latin typeface="Gadugi" panose="020B0502040204020203" pitchFamily="34" charset="0"/>
                </a:rPr>
                <a:t>&lt;</a:t>
              </a:r>
              <a:r>
                <a:rPr lang="ko-KR" altLang="en-US" sz="1600" b="1" dirty="0" err="1">
                  <a:solidFill>
                    <a:schemeClr val="bg1"/>
                  </a:solidFill>
                  <a:latin typeface="Gadugi" panose="020B0502040204020203" pitchFamily="34" charset="0"/>
                </a:rPr>
                <a:t>비주기</a:t>
              </a:r>
              <a:r>
                <a:rPr lang="ko-KR" altLang="en-US" sz="1600" b="1" dirty="0">
                  <a:solidFill>
                    <a:schemeClr val="bg1"/>
                  </a:solidFill>
                  <a:latin typeface="Gadugi" panose="020B0502040204020203" pitchFamily="34" charset="0"/>
                </a:rPr>
                <a:t> 함수</a:t>
              </a:r>
              <a:r>
                <a:rPr lang="en-US" altLang="ko-KR" sz="1600" b="1" dirty="0">
                  <a:solidFill>
                    <a:schemeClr val="bg1"/>
                  </a:solidFill>
                  <a:latin typeface="Gadugi" panose="020B0502040204020203" pitchFamily="34" charset="0"/>
                </a:rPr>
                <a:t>&gt;</a:t>
              </a:r>
              <a:endParaRPr lang="ko-KR" altLang="en-US" sz="1600" b="1" dirty="0">
                <a:solidFill>
                  <a:schemeClr val="bg1"/>
                </a:solidFill>
                <a:latin typeface="Gadug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737173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id="{85611818-A71D-46D2-8A90-5FD18E36312C}"/>
              </a:ext>
            </a:extLst>
          </p:cNvPr>
          <p:cNvGrpSpPr/>
          <p:nvPr/>
        </p:nvGrpSpPr>
        <p:grpSpPr>
          <a:xfrm>
            <a:off x="792480" y="569267"/>
            <a:ext cx="4178972" cy="461665"/>
            <a:chOff x="701040" y="482907"/>
            <a:chExt cx="4178972" cy="461665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8E1D1497-18F5-42C6-B4C3-8E8FC808634C}"/>
                </a:ext>
              </a:extLst>
            </p:cNvPr>
            <p:cNvSpPr/>
            <p:nvPr/>
          </p:nvSpPr>
          <p:spPr>
            <a:xfrm>
              <a:off x="701040" y="482907"/>
              <a:ext cx="152400" cy="461665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54DAFE3-AE7D-414F-8322-9C0DF39D1331}"/>
                </a:ext>
              </a:extLst>
            </p:cNvPr>
            <p:cNvSpPr txBox="1"/>
            <p:nvPr/>
          </p:nvSpPr>
          <p:spPr>
            <a:xfrm>
              <a:off x="853440" y="482907"/>
              <a:ext cx="53732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>
                  <a:solidFill>
                    <a:schemeClr val="accent1">
                      <a:lumMod val="75000"/>
                    </a:schemeClr>
                  </a:solidFill>
                  <a:latin typeface="Gadugi" panose="020B0502040204020203" pitchFamily="34" charset="0"/>
                  <a:ea typeface="Gadugi" panose="020B0502040204020203" pitchFamily="34" charset="0"/>
                </a:rPr>
                <a:t>03</a:t>
              </a:r>
              <a:endParaRPr lang="ko-KR" altLang="en-US" b="1" dirty="0">
                <a:solidFill>
                  <a:schemeClr val="accent1">
                    <a:lumMod val="75000"/>
                  </a:schemeClr>
                </a:solidFill>
                <a:latin typeface="Gadugi" panose="020B0502040204020203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BA320B9-CD48-49A3-9441-1B0DE7735C0A}"/>
                </a:ext>
              </a:extLst>
            </p:cNvPr>
            <p:cNvSpPr txBox="1"/>
            <p:nvPr/>
          </p:nvSpPr>
          <p:spPr>
            <a:xfrm>
              <a:off x="1264920" y="544462"/>
              <a:ext cx="361509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solidFill>
                    <a:schemeClr val="accent1">
                      <a:lumMod val="75000"/>
                    </a:schemeClr>
                  </a:solidFill>
                  <a:latin typeface="+mn-ea"/>
                </a:rPr>
                <a:t>연속 시간 </a:t>
              </a:r>
              <a:r>
                <a:rPr lang="ko-KR" altLang="en-US" sz="1600" dirty="0" err="1">
                  <a:solidFill>
                    <a:schemeClr val="accent1">
                      <a:lumMod val="75000"/>
                    </a:schemeClr>
                  </a:solidFill>
                  <a:latin typeface="+mn-ea"/>
                </a:rPr>
                <a:t>푸리에</a:t>
              </a:r>
              <a:r>
                <a:rPr lang="ko-KR" altLang="en-US" sz="1600" dirty="0">
                  <a:solidFill>
                    <a:schemeClr val="accent1">
                      <a:lumMod val="75000"/>
                    </a:schemeClr>
                  </a:solidFill>
                  <a:latin typeface="+mn-ea"/>
                </a:rPr>
                <a:t> 변환 </a:t>
              </a:r>
              <a:r>
                <a:rPr lang="en-US" altLang="ko-KR" sz="1600" dirty="0">
                  <a:solidFill>
                    <a:schemeClr val="accent1">
                      <a:lumMod val="75000"/>
                    </a:schemeClr>
                  </a:solidFill>
                  <a:latin typeface="+mn-ea"/>
                </a:rPr>
                <a:t>(</a:t>
              </a:r>
              <a:r>
                <a:rPr lang="ko-KR" altLang="en-US" sz="1600" dirty="0">
                  <a:solidFill>
                    <a:schemeClr val="accent1">
                      <a:lumMod val="75000"/>
                    </a:schemeClr>
                  </a:solidFill>
                  <a:latin typeface="+mn-ea"/>
                </a:rPr>
                <a:t>비 주기 신호</a:t>
              </a:r>
              <a:r>
                <a:rPr lang="en-US" altLang="ko-KR" sz="1600" dirty="0">
                  <a:solidFill>
                    <a:schemeClr val="accent1">
                      <a:lumMod val="75000"/>
                    </a:schemeClr>
                  </a:solidFill>
                  <a:latin typeface="+mn-ea"/>
                </a:rPr>
                <a:t>)</a:t>
              </a:r>
              <a:endParaRPr lang="ko-KR" altLang="en-US" sz="1600" dirty="0">
                <a:solidFill>
                  <a:schemeClr val="accent1">
                    <a:lumMod val="75000"/>
                  </a:schemeClr>
                </a:solidFill>
                <a:latin typeface="+mn-ea"/>
              </a:endParaRPr>
            </a:p>
          </p:txBody>
        </p:sp>
      </p:grpSp>
      <p:pic>
        <p:nvPicPr>
          <p:cNvPr id="18" name="그림 17">
            <a:extLst>
              <a:ext uri="{FF2B5EF4-FFF2-40B4-BE49-F238E27FC236}">
                <a16:creationId xmlns:a16="http://schemas.microsoft.com/office/drawing/2014/main" id="{9B1B0BEB-AFDA-4717-BFF3-0A55D476B5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1687" y="253880"/>
            <a:ext cx="855666" cy="40324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B018C3B-71F3-42B2-A124-00C080148449}"/>
              </a:ext>
            </a:extLst>
          </p:cNvPr>
          <p:cNvSpPr txBox="1"/>
          <p:nvPr/>
        </p:nvSpPr>
        <p:spPr>
          <a:xfrm>
            <a:off x="792480" y="1265656"/>
            <a:ext cx="29562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err="1">
                <a:solidFill>
                  <a:schemeClr val="accent1">
                    <a:lumMod val="75000"/>
                  </a:schemeClr>
                </a:solidFill>
                <a:latin typeface="+mn-ea"/>
              </a:rPr>
              <a:t>비주기</a:t>
            </a:r>
            <a:r>
              <a:rPr lang="ko-KR" altLang="en-US" sz="1600" b="1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 신호를 어떻게 다룰까</a:t>
            </a:r>
            <a:r>
              <a:rPr lang="en-US" altLang="ko-KR" sz="1600" b="1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?</a:t>
            </a:r>
            <a:endParaRPr lang="ko-KR" altLang="en-US" sz="1600" b="1" dirty="0">
              <a:solidFill>
                <a:schemeClr val="accent1">
                  <a:lumMod val="75000"/>
                </a:schemeClr>
              </a:solidFill>
              <a:latin typeface="+mn-ea"/>
            </a:endParaRPr>
          </a:p>
        </p:txBody>
      </p:sp>
      <p:pic>
        <p:nvPicPr>
          <p:cNvPr id="14" name="그림 13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18C97D2E-8E1C-4C4B-9937-5B8FB6753123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882" y="2603786"/>
            <a:ext cx="5628417" cy="362339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932E9A4-222D-DB45-9D60-B0D11577BCF6}"/>
              </a:ext>
            </a:extLst>
          </p:cNvPr>
          <p:cNvSpPr txBox="1"/>
          <p:nvPr/>
        </p:nvSpPr>
        <p:spPr>
          <a:xfrm>
            <a:off x="789882" y="1950109"/>
            <a:ext cx="43297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dirty="0">
                <a:solidFill>
                  <a:schemeClr val="accent1">
                    <a:lumMod val="75000"/>
                  </a:schemeClr>
                </a:solidFill>
              </a:rPr>
              <a:t>Sol) </a:t>
            </a:r>
            <a:r>
              <a:rPr kumimoji="1" lang="ko-KR" altLang="en-US" sz="1400" dirty="0" err="1">
                <a:solidFill>
                  <a:schemeClr val="accent1">
                    <a:lumMod val="75000"/>
                  </a:schemeClr>
                </a:solidFill>
              </a:rPr>
              <a:t>비주기</a:t>
            </a:r>
            <a:r>
              <a:rPr kumimoji="1" lang="ko-KR" altLang="en-US" sz="1400" dirty="0">
                <a:solidFill>
                  <a:schemeClr val="accent1">
                    <a:lumMod val="75000"/>
                  </a:schemeClr>
                </a:solidFill>
              </a:rPr>
              <a:t> 신호를 주기 신호로 만들면 된다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C56B3C3A-1B4E-1643-838D-867F2D16D779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0296" y="3279022"/>
            <a:ext cx="3611391" cy="227292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81654C5-604E-2C43-9BCE-EC948DB8728D}"/>
              </a:ext>
            </a:extLst>
          </p:cNvPr>
          <p:cNvSpPr txBox="1"/>
          <p:nvPr/>
        </p:nvSpPr>
        <p:spPr>
          <a:xfrm>
            <a:off x="7360296" y="2625146"/>
            <a:ext cx="39709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dirty="0">
                <a:solidFill>
                  <a:schemeClr val="accent1">
                    <a:lumMod val="75000"/>
                  </a:schemeClr>
                </a:solidFill>
              </a:rPr>
              <a:t>아래의 두 가지 아이디어를 </a:t>
            </a:r>
            <a:r>
              <a:rPr kumimoji="1" lang="ko-KR" altLang="en-US" sz="1400" dirty="0" err="1">
                <a:solidFill>
                  <a:schemeClr val="accent1">
                    <a:lumMod val="75000"/>
                  </a:schemeClr>
                </a:solidFill>
              </a:rPr>
              <a:t>푸리에</a:t>
            </a:r>
            <a:r>
              <a:rPr kumimoji="1" lang="ko-KR" altLang="en-US" sz="1400" dirty="0">
                <a:solidFill>
                  <a:schemeClr val="accent1">
                    <a:lumMod val="75000"/>
                  </a:schemeClr>
                </a:solidFill>
              </a:rPr>
              <a:t> 급수에 적용</a:t>
            </a:r>
          </a:p>
        </p:txBody>
      </p:sp>
    </p:spTree>
    <p:extLst>
      <p:ext uri="{BB962C8B-B14F-4D97-AF65-F5344CB8AC3E}">
        <p14:creationId xmlns:p14="http://schemas.microsoft.com/office/powerpoint/2010/main" val="21736231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9B1B0BEB-AFDA-4717-BFF3-0A55D476B5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1687" y="253880"/>
            <a:ext cx="855666" cy="40324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E0A6D3B-CABD-430D-8913-D0FA3CA8E7EB}"/>
              </a:ext>
            </a:extLst>
          </p:cNvPr>
          <p:cNvSpPr txBox="1"/>
          <p:nvPr/>
        </p:nvSpPr>
        <p:spPr>
          <a:xfrm>
            <a:off x="924260" y="896034"/>
            <a:ext cx="174983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solidFill>
                  <a:schemeClr val="accent1">
                    <a:lumMod val="75000"/>
                  </a:schemeClr>
                </a:solidFill>
                <a:latin typeface="Gadugi" panose="020B0502040204020203" pitchFamily="34" charset="0"/>
              </a:rPr>
              <a:t>INDEX</a:t>
            </a:r>
            <a:endParaRPr lang="ko-KR" altLang="en-US" sz="4000" b="1" dirty="0">
              <a:solidFill>
                <a:schemeClr val="accent1">
                  <a:lumMod val="75000"/>
                </a:schemeClr>
              </a:solidFill>
              <a:latin typeface="Gadugi" panose="020B0502040204020203" pitchFamily="34" charset="0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2A7087B5-A544-4680-856B-E30EA9E0ED44}"/>
              </a:ext>
            </a:extLst>
          </p:cNvPr>
          <p:cNvGrpSpPr/>
          <p:nvPr/>
        </p:nvGrpSpPr>
        <p:grpSpPr>
          <a:xfrm>
            <a:off x="3387763" y="1650435"/>
            <a:ext cx="2739476" cy="461665"/>
            <a:chOff x="701040" y="482907"/>
            <a:chExt cx="2739476" cy="461665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96E8B400-DC45-4726-BD4D-230B31EDDA25}"/>
                </a:ext>
              </a:extLst>
            </p:cNvPr>
            <p:cNvSpPr/>
            <p:nvPr/>
          </p:nvSpPr>
          <p:spPr>
            <a:xfrm>
              <a:off x="701040" y="482907"/>
              <a:ext cx="152400" cy="461665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72DD78A-BB8E-4B06-B962-85090C1CF8D4}"/>
                </a:ext>
              </a:extLst>
            </p:cNvPr>
            <p:cNvSpPr txBox="1"/>
            <p:nvPr/>
          </p:nvSpPr>
          <p:spPr>
            <a:xfrm>
              <a:off x="853440" y="482907"/>
              <a:ext cx="53732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>
                  <a:solidFill>
                    <a:schemeClr val="accent1">
                      <a:lumMod val="75000"/>
                    </a:schemeClr>
                  </a:solidFill>
                  <a:latin typeface="Gadugi" panose="020B0502040204020203" pitchFamily="34" charset="0"/>
                  <a:ea typeface="Gadugi" panose="020B0502040204020203" pitchFamily="34" charset="0"/>
                </a:rPr>
                <a:t>01</a:t>
              </a:r>
              <a:endParaRPr lang="ko-KR" altLang="en-US" b="1" dirty="0">
                <a:solidFill>
                  <a:schemeClr val="accent1">
                    <a:lumMod val="75000"/>
                  </a:schemeClr>
                </a:solidFill>
                <a:latin typeface="Gadugi" panose="020B0502040204020203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4BEBB72-8824-4346-93C5-6035521707BB}"/>
                </a:ext>
              </a:extLst>
            </p:cNvPr>
            <p:cNvSpPr txBox="1"/>
            <p:nvPr/>
          </p:nvSpPr>
          <p:spPr>
            <a:xfrm>
              <a:off x="1264920" y="544462"/>
              <a:ext cx="217559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 err="1">
                  <a:solidFill>
                    <a:schemeClr val="accent1">
                      <a:lumMod val="75000"/>
                    </a:schemeClr>
                  </a:solidFill>
                  <a:latin typeface="+mn-ea"/>
                </a:rPr>
                <a:t>푸리에</a:t>
              </a:r>
              <a:r>
                <a:rPr lang="ko-KR" altLang="en-US" sz="1600" dirty="0">
                  <a:solidFill>
                    <a:schemeClr val="accent1">
                      <a:lumMod val="75000"/>
                    </a:schemeClr>
                  </a:solidFill>
                  <a:latin typeface="+mn-ea"/>
                </a:rPr>
                <a:t> 급수와 </a:t>
              </a:r>
              <a:r>
                <a:rPr lang="ko-KR" altLang="en-US" sz="1600" dirty="0" err="1">
                  <a:solidFill>
                    <a:schemeClr val="accent1">
                      <a:lumMod val="75000"/>
                    </a:schemeClr>
                  </a:solidFill>
                  <a:latin typeface="+mn-ea"/>
                </a:rPr>
                <a:t>직교성</a:t>
              </a:r>
              <a:endParaRPr lang="ko-KR" altLang="en-US" sz="1600" dirty="0">
                <a:solidFill>
                  <a:schemeClr val="accent1">
                    <a:lumMod val="75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428D0A8D-86C7-4184-81EF-454CD8168054}"/>
              </a:ext>
            </a:extLst>
          </p:cNvPr>
          <p:cNvGrpSpPr/>
          <p:nvPr/>
        </p:nvGrpSpPr>
        <p:grpSpPr>
          <a:xfrm>
            <a:off x="3387763" y="2699306"/>
            <a:ext cx="5212910" cy="461665"/>
            <a:chOff x="701040" y="482907"/>
            <a:chExt cx="5212910" cy="461665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A15F2465-A98D-480A-AC3B-BFE60751F6FB}"/>
                </a:ext>
              </a:extLst>
            </p:cNvPr>
            <p:cNvSpPr/>
            <p:nvPr/>
          </p:nvSpPr>
          <p:spPr>
            <a:xfrm>
              <a:off x="701040" y="482907"/>
              <a:ext cx="152400" cy="461665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0DC632A-4E4E-4C30-A885-AACB91B993A9}"/>
                </a:ext>
              </a:extLst>
            </p:cNvPr>
            <p:cNvSpPr txBox="1"/>
            <p:nvPr/>
          </p:nvSpPr>
          <p:spPr>
            <a:xfrm>
              <a:off x="853440" y="482907"/>
              <a:ext cx="53732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>
                  <a:solidFill>
                    <a:schemeClr val="accent1">
                      <a:lumMod val="75000"/>
                    </a:schemeClr>
                  </a:solidFill>
                  <a:latin typeface="Gadugi" panose="020B0502040204020203" pitchFamily="34" charset="0"/>
                  <a:ea typeface="Gadugi" panose="020B0502040204020203" pitchFamily="34" charset="0"/>
                </a:rPr>
                <a:t>02</a:t>
              </a:r>
              <a:endParaRPr lang="ko-KR" altLang="en-US" b="1" dirty="0">
                <a:solidFill>
                  <a:schemeClr val="accent1">
                    <a:lumMod val="75000"/>
                  </a:schemeClr>
                </a:solidFill>
                <a:latin typeface="Gadugi" panose="020B0502040204020203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C3A1FC7-D08A-459F-A92C-71A262718DE6}"/>
                </a:ext>
              </a:extLst>
            </p:cNvPr>
            <p:cNvSpPr txBox="1"/>
            <p:nvPr/>
          </p:nvSpPr>
          <p:spPr>
            <a:xfrm>
              <a:off x="1264920" y="544462"/>
              <a:ext cx="464903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solidFill>
                    <a:schemeClr val="accent1">
                      <a:lumMod val="75000"/>
                    </a:schemeClr>
                  </a:solidFill>
                  <a:latin typeface="+mn-ea"/>
                </a:rPr>
                <a:t>정규직교기저와 </a:t>
              </a:r>
              <a:r>
                <a:rPr lang="ko-KR" altLang="en-US" sz="1600" dirty="0" err="1">
                  <a:solidFill>
                    <a:schemeClr val="accent1">
                      <a:lumMod val="75000"/>
                    </a:schemeClr>
                  </a:solidFill>
                  <a:latin typeface="+mn-ea"/>
                </a:rPr>
                <a:t>푸리에</a:t>
              </a:r>
              <a:r>
                <a:rPr lang="ko-KR" altLang="en-US" sz="1600" dirty="0">
                  <a:solidFill>
                    <a:schemeClr val="accent1">
                      <a:lumMod val="75000"/>
                    </a:schemeClr>
                  </a:solidFill>
                  <a:latin typeface="+mn-ea"/>
                </a:rPr>
                <a:t> 급수 그리고 </a:t>
              </a:r>
              <a:r>
                <a:rPr lang="ko-KR" altLang="en-US" sz="1600" dirty="0" err="1">
                  <a:solidFill>
                    <a:schemeClr val="accent1">
                      <a:lumMod val="75000"/>
                    </a:schemeClr>
                  </a:solidFill>
                  <a:latin typeface="+mn-ea"/>
                </a:rPr>
                <a:t>오일러</a:t>
              </a:r>
              <a:r>
                <a:rPr lang="ko-KR" altLang="en-US" sz="1600" dirty="0">
                  <a:solidFill>
                    <a:schemeClr val="accent1">
                      <a:lumMod val="75000"/>
                    </a:schemeClr>
                  </a:solidFill>
                  <a:latin typeface="+mn-ea"/>
                </a:rPr>
                <a:t> 공식</a:t>
              </a: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13511F85-F7D5-4D2E-8DD7-95C1CCA42D5D}"/>
              </a:ext>
            </a:extLst>
          </p:cNvPr>
          <p:cNvGrpSpPr/>
          <p:nvPr/>
        </p:nvGrpSpPr>
        <p:grpSpPr>
          <a:xfrm>
            <a:off x="3387763" y="3748176"/>
            <a:ext cx="4034702" cy="461665"/>
            <a:chOff x="701040" y="482907"/>
            <a:chExt cx="4034702" cy="461665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C821D320-2222-49DD-99C1-23A0AE7F3957}"/>
                </a:ext>
              </a:extLst>
            </p:cNvPr>
            <p:cNvSpPr/>
            <p:nvPr/>
          </p:nvSpPr>
          <p:spPr>
            <a:xfrm>
              <a:off x="701040" y="482907"/>
              <a:ext cx="152400" cy="461665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5B7E787-CB1E-40B5-B38C-2486CD5C639C}"/>
                </a:ext>
              </a:extLst>
            </p:cNvPr>
            <p:cNvSpPr txBox="1"/>
            <p:nvPr/>
          </p:nvSpPr>
          <p:spPr>
            <a:xfrm>
              <a:off x="853440" y="482907"/>
              <a:ext cx="53732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>
                  <a:solidFill>
                    <a:schemeClr val="accent1">
                      <a:lumMod val="75000"/>
                    </a:schemeClr>
                  </a:solidFill>
                  <a:latin typeface="Gadugi" panose="020B0502040204020203" pitchFamily="34" charset="0"/>
                  <a:ea typeface="Gadugi" panose="020B0502040204020203" pitchFamily="34" charset="0"/>
                </a:rPr>
                <a:t>03</a:t>
              </a:r>
              <a:endParaRPr lang="ko-KR" altLang="en-US" b="1" dirty="0">
                <a:solidFill>
                  <a:schemeClr val="accent1">
                    <a:lumMod val="75000"/>
                  </a:schemeClr>
                </a:solidFill>
                <a:latin typeface="Gadugi" panose="020B0502040204020203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B8005B7-6627-4003-BA94-23C5C11C37BF}"/>
                </a:ext>
              </a:extLst>
            </p:cNvPr>
            <p:cNvSpPr txBox="1"/>
            <p:nvPr/>
          </p:nvSpPr>
          <p:spPr>
            <a:xfrm>
              <a:off x="1264920" y="544462"/>
              <a:ext cx="347082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solidFill>
                    <a:schemeClr val="accent1">
                      <a:lumMod val="75000"/>
                    </a:schemeClr>
                  </a:solidFill>
                  <a:latin typeface="+mn-ea"/>
                </a:rPr>
                <a:t>연속 시간 </a:t>
              </a:r>
              <a:r>
                <a:rPr lang="ko-KR" altLang="en-US" sz="1600" dirty="0" err="1">
                  <a:solidFill>
                    <a:schemeClr val="accent1">
                      <a:lumMod val="75000"/>
                    </a:schemeClr>
                  </a:solidFill>
                  <a:latin typeface="+mn-ea"/>
                </a:rPr>
                <a:t>푸리에</a:t>
              </a:r>
              <a:r>
                <a:rPr lang="ko-KR" altLang="en-US" sz="1600" dirty="0">
                  <a:solidFill>
                    <a:schemeClr val="accent1">
                      <a:lumMod val="75000"/>
                    </a:schemeClr>
                  </a:solidFill>
                  <a:latin typeface="+mn-ea"/>
                </a:rPr>
                <a:t> 변환 </a:t>
              </a:r>
              <a:r>
                <a:rPr lang="en-US" altLang="ko-KR" sz="1600" dirty="0">
                  <a:solidFill>
                    <a:schemeClr val="accent1">
                      <a:lumMod val="75000"/>
                    </a:schemeClr>
                  </a:solidFill>
                  <a:latin typeface="+mn-ea"/>
                </a:rPr>
                <a:t>(</a:t>
              </a:r>
              <a:r>
                <a:rPr lang="ko-KR" altLang="en-US" sz="1600" dirty="0" err="1">
                  <a:solidFill>
                    <a:schemeClr val="accent1">
                      <a:lumMod val="75000"/>
                    </a:schemeClr>
                  </a:solidFill>
                  <a:latin typeface="+mn-ea"/>
                </a:rPr>
                <a:t>비주기함수</a:t>
              </a:r>
              <a:r>
                <a:rPr lang="en-US" altLang="ko-KR" sz="1600" dirty="0">
                  <a:solidFill>
                    <a:schemeClr val="accent1">
                      <a:lumMod val="75000"/>
                    </a:schemeClr>
                  </a:solidFill>
                  <a:latin typeface="+mn-ea"/>
                </a:rPr>
                <a:t>)</a:t>
              </a:r>
              <a:endParaRPr lang="ko-KR" altLang="en-US" sz="1600" dirty="0">
                <a:solidFill>
                  <a:schemeClr val="accent1">
                    <a:lumMod val="75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32CF511A-378B-49CB-A73A-791BD1C02F77}"/>
              </a:ext>
            </a:extLst>
          </p:cNvPr>
          <p:cNvGrpSpPr/>
          <p:nvPr/>
        </p:nvGrpSpPr>
        <p:grpSpPr>
          <a:xfrm>
            <a:off x="3387763" y="4738777"/>
            <a:ext cx="3829518" cy="461665"/>
            <a:chOff x="701040" y="482907"/>
            <a:chExt cx="3829518" cy="461665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AD29E521-FE3C-4CD7-A9DE-36D9B107DCFA}"/>
                </a:ext>
              </a:extLst>
            </p:cNvPr>
            <p:cNvSpPr/>
            <p:nvPr/>
          </p:nvSpPr>
          <p:spPr>
            <a:xfrm>
              <a:off x="701040" y="482907"/>
              <a:ext cx="152400" cy="461665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96EF6E3-D9AF-457F-A41C-F23FF69B89C5}"/>
                </a:ext>
              </a:extLst>
            </p:cNvPr>
            <p:cNvSpPr txBox="1"/>
            <p:nvPr/>
          </p:nvSpPr>
          <p:spPr>
            <a:xfrm>
              <a:off x="853440" y="482907"/>
              <a:ext cx="53732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>
                  <a:solidFill>
                    <a:schemeClr val="accent1">
                      <a:lumMod val="75000"/>
                    </a:schemeClr>
                  </a:solidFill>
                  <a:latin typeface="Gadugi" panose="020B0502040204020203" pitchFamily="34" charset="0"/>
                  <a:ea typeface="Gadugi" panose="020B0502040204020203" pitchFamily="34" charset="0"/>
                </a:rPr>
                <a:t>04</a:t>
              </a:r>
              <a:endParaRPr lang="ko-KR" altLang="en-US" b="1" dirty="0">
                <a:solidFill>
                  <a:schemeClr val="accent1">
                    <a:lumMod val="75000"/>
                  </a:schemeClr>
                </a:solidFill>
                <a:latin typeface="Gadugi" panose="020B0502040204020203" pitchFamily="34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E576742-45C9-4F38-965A-9FEF281B81C9}"/>
                </a:ext>
              </a:extLst>
            </p:cNvPr>
            <p:cNvSpPr txBox="1"/>
            <p:nvPr/>
          </p:nvSpPr>
          <p:spPr>
            <a:xfrm>
              <a:off x="1264920" y="544462"/>
              <a:ext cx="326563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solidFill>
                    <a:schemeClr val="accent1">
                      <a:lumMod val="75000"/>
                    </a:schemeClr>
                  </a:solidFill>
                  <a:latin typeface="+mn-ea"/>
                </a:rPr>
                <a:t>연속 시간 </a:t>
              </a:r>
              <a:r>
                <a:rPr lang="ko-KR" altLang="en-US" sz="1600" dirty="0" err="1">
                  <a:solidFill>
                    <a:schemeClr val="accent1">
                      <a:lumMod val="75000"/>
                    </a:schemeClr>
                  </a:solidFill>
                  <a:latin typeface="+mn-ea"/>
                </a:rPr>
                <a:t>푸리에</a:t>
              </a:r>
              <a:r>
                <a:rPr lang="ko-KR" altLang="en-US" sz="1600" dirty="0">
                  <a:solidFill>
                    <a:schemeClr val="accent1">
                      <a:lumMod val="75000"/>
                    </a:schemeClr>
                  </a:solidFill>
                  <a:latin typeface="+mn-ea"/>
                </a:rPr>
                <a:t> 변환 </a:t>
              </a:r>
              <a:r>
                <a:rPr lang="en-US" altLang="ko-KR" sz="1600" dirty="0">
                  <a:solidFill>
                    <a:schemeClr val="accent1">
                      <a:lumMod val="75000"/>
                    </a:schemeClr>
                  </a:solidFill>
                  <a:latin typeface="+mn-ea"/>
                </a:rPr>
                <a:t>(</a:t>
              </a:r>
              <a:r>
                <a:rPr lang="ko-KR" altLang="en-US" sz="1600" dirty="0" err="1">
                  <a:solidFill>
                    <a:schemeClr val="accent1">
                      <a:lumMod val="75000"/>
                    </a:schemeClr>
                  </a:solidFill>
                  <a:latin typeface="+mn-ea"/>
                </a:rPr>
                <a:t>주기함수</a:t>
              </a:r>
              <a:r>
                <a:rPr lang="en-US" altLang="ko-KR" sz="1600" dirty="0">
                  <a:solidFill>
                    <a:schemeClr val="accent1">
                      <a:lumMod val="75000"/>
                    </a:schemeClr>
                  </a:solidFill>
                  <a:latin typeface="+mn-ea"/>
                </a:rPr>
                <a:t>)</a:t>
              </a:r>
              <a:endParaRPr lang="ko-KR" altLang="en-US" sz="1600" dirty="0">
                <a:solidFill>
                  <a:schemeClr val="accent1">
                    <a:lumMod val="75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32CF511A-378B-49CB-A73A-791BD1C02F77}"/>
              </a:ext>
            </a:extLst>
          </p:cNvPr>
          <p:cNvGrpSpPr/>
          <p:nvPr/>
        </p:nvGrpSpPr>
        <p:grpSpPr>
          <a:xfrm>
            <a:off x="3374157" y="5729377"/>
            <a:ext cx="2811611" cy="461665"/>
            <a:chOff x="701040" y="482907"/>
            <a:chExt cx="2811611" cy="461665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AD29E521-FE3C-4CD7-A9DE-36D9B107DCFA}"/>
                </a:ext>
              </a:extLst>
            </p:cNvPr>
            <p:cNvSpPr/>
            <p:nvPr/>
          </p:nvSpPr>
          <p:spPr>
            <a:xfrm>
              <a:off x="701040" y="482907"/>
              <a:ext cx="152400" cy="461665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96EF6E3-D9AF-457F-A41C-F23FF69B89C5}"/>
                </a:ext>
              </a:extLst>
            </p:cNvPr>
            <p:cNvSpPr txBox="1"/>
            <p:nvPr/>
          </p:nvSpPr>
          <p:spPr>
            <a:xfrm>
              <a:off x="853440" y="482907"/>
              <a:ext cx="53732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>
                  <a:solidFill>
                    <a:schemeClr val="accent1">
                      <a:lumMod val="75000"/>
                    </a:schemeClr>
                  </a:solidFill>
                  <a:latin typeface="Gadugi" panose="020B0502040204020203" pitchFamily="34" charset="0"/>
                  <a:ea typeface="Gadugi" panose="020B0502040204020203" pitchFamily="34" charset="0"/>
                </a:rPr>
                <a:t>05</a:t>
              </a:r>
              <a:endParaRPr lang="ko-KR" altLang="en-US" b="1" dirty="0">
                <a:solidFill>
                  <a:schemeClr val="accent1">
                    <a:lumMod val="75000"/>
                  </a:schemeClr>
                </a:solidFill>
                <a:latin typeface="Gadugi" panose="020B0502040204020203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E576742-45C9-4F38-965A-9FEF281B81C9}"/>
                </a:ext>
              </a:extLst>
            </p:cNvPr>
            <p:cNvSpPr txBox="1"/>
            <p:nvPr/>
          </p:nvSpPr>
          <p:spPr>
            <a:xfrm>
              <a:off x="1264920" y="544462"/>
              <a:ext cx="224773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solidFill>
                    <a:schemeClr val="accent1">
                      <a:lumMod val="75000"/>
                    </a:schemeClr>
                  </a:solidFill>
                  <a:latin typeface="+mn-ea"/>
                </a:rPr>
                <a:t>이산 시간 </a:t>
              </a:r>
              <a:r>
                <a:rPr lang="ko-KR" altLang="en-US" sz="1600" dirty="0" err="1">
                  <a:solidFill>
                    <a:schemeClr val="accent1">
                      <a:lumMod val="75000"/>
                    </a:schemeClr>
                  </a:solidFill>
                  <a:latin typeface="+mn-ea"/>
                </a:rPr>
                <a:t>푸리에</a:t>
              </a:r>
              <a:r>
                <a:rPr lang="ko-KR" altLang="en-US" sz="1600" dirty="0">
                  <a:solidFill>
                    <a:schemeClr val="accent1">
                      <a:lumMod val="75000"/>
                    </a:schemeClr>
                  </a:solidFill>
                  <a:latin typeface="+mn-ea"/>
                </a:rPr>
                <a:t> 변화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121783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id="{85611818-A71D-46D2-8A90-5FD18E36312C}"/>
              </a:ext>
            </a:extLst>
          </p:cNvPr>
          <p:cNvGrpSpPr/>
          <p:nvPr/>
        </p:nvGrpSpPr>
        <p:grpSpPr>
          <a:xfrm>
            <a:off x="792480" y="569267"/>
            <a:ext cx="4178972" cy="461665"/>
            <a:chOff x="701040" y="482907"/>
            <a:chExt cx="4178972" cy="461665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8E1D1497-18F5-42C6-B4C3-8E8FC808634C}"/>
                </a:ext>
              </a:extLst>
            </p:cNvPr>
            <p:cNvSpPr/>
            <p:nvPr/>
          </p:nvSpPr>
          <p:spPr>
            <a:xfrm>
              <a:off x="701040" y="482907"/>
              <a:ext cx="152400" cy="461665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54DAFE3-AE7D-414F-8322-9C0DF39D1331}"/>
                </a:ext>
              </a:extLst>
            </p:cNvPr>
            <p:cNvSpPr txBox="1"/>
            <p:nvPr/>
          </p:nvSpPr>
          <p:spPr>
            <a:xfrm>
              <a:off x="853440" y="482907"/>
              <a:ext cx="53732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>
                  <a:solidFill>
                    <a:schemeClr val="accent1">
                      <a:lumMod val="75000"/>
                    </a:schemeClr>
                  </a:solidFill>
                  <a:latin typeface="Gadugi" panose="020B0502040204020203" pitchFamily="34" charset="0"/>
                  <a:ea typeface="Gadugi" panose="020B0502040204020203" pitchFamily="34" charset="0"/>
                </a:rPr>
                <a:t>03</a:t>
              </a:r>
              <a:endParaRPr lang="ko-KR" altLang="en-US" b="1" dirty="0">
                <a:solidFill>
                  <a:schemeClr val="accent1">
                    <a:lumMod val="75000"/>
                  </a:schemeClr>
                </a:solidFill>
                <a:latin typeface="Gadugi" panose="020B0502040204020203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BA320B9-CD48-49A3-9441-1B0DE7735C0A}"/>
                </a:ext>
              </a:extLst>
            </p:cNvPr>
            <p:cNvSpPr txBox="1"/>
            <p:nvPr/>
          </p:nvSpPr>
          <p:spPr>
            <a:xfrm>
              <a:off x="1264920" y="544462"/>
              <a:ext cx="361509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solidFill>
                    <a:schemeClr val="accent1">
                      <a:lumMod val="75000"/>
                    </a:schemeClr>
                  </a:solidFill>
                  <a:latin typeface="+mn-ea"/>
                </a:rPr>
                <a:t>연속 시간 </a:t>
              </a:r>
              <a:r>
                <a:rPr lang="ko-KR" altLang="en-US" sz="1600" dirty="0" err="1">
                  <a:solidFill>
                    <a:schemeClr val="accent1">
                      <a:lumMod val="75000"/>
                    </a:schemeClr>
                  </a:solidFill>
                  <a:latin typeface="+mn-ea"/>
                </a:rPr>
                <a:t>푸리에</a:t>
              </a:r>
              <a:r>
                <a:rPr lang="ko-KR" altLang="en-US" sz="1600" dirty="0">
                  <a:solidFill>
                    <a:schemeClr val="accent1">
                      <a:lumMod val="75000"/>
                    </a:schemeClr>
                  </a:solidFill>
                  <a:latin typeface="+mn-ea"/>
                </a:rPr>
                <a:t> 변환 </a:t>
              </a:r>
              <a:r>
                <a:rPr lang="en-US" altLang="ko-KR" sz="1600" dirty="0">
                  <a:solidFill>
                    <a:schemeClr val="accent1">
                      <a:lumMod val="75000"/>
                    </a:schemeClr>
                  </a:solidFill>
                  <a:latin typeface="+mn-ea"/>
                </a:rPr>
                <a:t>(</a:t>
              </a:r>
              <a:r>
                <a:rPr lang="ko-KR" altLang="en-US" sz="1600" dirty="0">
                  <a:solidFill>
                    <a:schemeClr val="accent1">
                      <a:lumMod val="75000"/>
                    </a:schemeClr>
                  </a:solidFill>
                  <a:latin typeface="+mn-ea"/>
                </a:rPr>
                <a:t>비 주기 신호</a:t>
              </a:r>
              <a:r>
                <a:rPr lang="en-US" altLang="ko-KR" sz="1600" dirty="0">
                  <a:solidFill>
                    <a:schemeClr val="accent1">
                      <a:lumMod val="75000"/>
                    </a:schemeClr>
                  </a:solidFill>
                  <a:latin typeface="+mn-ea"/>
                </a:rPr>
                <a:t>)</a:t>
              </a:r>
              <a:endParaRPr lang="ko-KR" altLang="en-US" sz="1600" dirty="0">
                <a:solidFill>
                  <a:schemeClr val="accent1">
                    <a:lumMod val="75000"/>
                  </a:schemeClr>
                </a:solidFill>
                <a:latin typeface="+mn-ea"/>
              </a:endParaRPr>
            </a:p>
          </p:txBody>
        </p:sp>
      </p:grpSp>
      <p:pic>
        <p:nvPicPr>
          <p:cNvPr id="18" name="그림 17">
            <a:extLst>
              <a:ext uri="{FF2B5EF4-FFF2-40B4-BE49-F238E27FC236}">
                <a16:creationId xmlns:a16="http://schemas.microsoft.com/office/drawing/2014/main" id="{9B1B0BEB-AFDA-4717-BFF3-0A55D476B5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1687" y="253880"/>
            <a:ext cx="855666" cy="40324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B018C3B-71F3-42B2-A124-00C080148449}"/>
              </a:ext>
            </a:extLst>
          </p:cNvPr>
          <p:cNvSpPr txBox="1"/>
          <p:nvPr/>
        </p:nvSpPr>
        <p:spPr>
          <a:xfrm>
            <a:off x="792480" y="1265656"/>
            <a:ext cx="26581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분석 방정식과 합성 방정식</a:t>
            </a:r>
          </a:p>
        </p:txBody>
      </p:sp>
      <p:pic>
        <p:nvPicPr>
          <p:cNvPr id="28" name="그림 27" descr="텍스트이(가) 표시된 사진&#10;&#10;자동 생성된 설명">
            <a:extLst>
              <a:ext uri="{FF2B5EF4-FFF2-40B4-BE49-F238E27FC236}">
                <a16:creationId xmlns:a16="http://schemas.microsoft.com/office/drawing/2014/main" id="{7020B0F5-FF1C-4E4D-BF35-B2F1556B0594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480" y="2183144"/>
            <a:ext cx="4653727" cy="34092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6D0F6D6-6536-9C41-BBEC-653810F9F906}"/>
              </a:ext>
            </a:extLst>
          </p:cNvPr>
          <p:cNvSpPr txBox="1"/>
          <p:nvPr/>
        </p:nvSpPr>
        <p:spPr>
          <a:xfrm>
            <a:off x="6095998" y="4594748"/>
            <a:ext cx="18902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dirty="0">
                <a:solidFill>
                  <a:schemeClr val="accent1">
                    <a:lumMod val="75000"/>
                  </a:schemeClr>
                </a:solidFill>
              </a:rPr>
              <a:t>(3.1)</a:t>
            </a:r>
            <a:r>
              <a:rPr kumimoji="1" lang="ko-KR" altLang="en-US" sz="1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kumimoji="1" lang="en-US" altLang="ko-KR" sz="1400" dirty="0">
                <a:solidFill>
                  <a:schemeClr val="accent1">
                    <a:lumMod val="75000"/>
                  </a:schemeClr>
                </a:solidFill>
              </a:rPr>
              <a:t>--&gt;</a:t>
            </a:r>
            <a:r>
              <a:rPr kumimoji="1" lang="ko-KR" altLang="en-US" sz="1400" dirty="0">
                <a:solidFill>
                  <a:schemeClr val="accent1">
                    <a:lumMod val="75000"/>
                  </a:schemeClr>
                </a:solidFill>
              </a:rPr>
              <a:t> 합성 방정식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B62C572-6084-534E-B1EB-831FC8A97637}"/>
              </a:ext>
            </a:extLst>
          </p:cNvPr>
          <p:cNvSpPr txBox="1"/>
          <p:nvPr/>
        </p:nvSpPr>
        <p:spPr>
          <a:xfrm>
            <a:off x="6095999" y="5284567"/>
            <a:ext cx="18902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dirty="0">
                <a:solidFill>
                  <a:schemeClr val="accent1">
                    <a:lumMod val="75000"/>
                  </a:schemeClr>
                </a:solidFill>
              </a:rPr>
              <a:t>(3.2)</a:t>
            </a:r>
            <a:r>
              <a:rPr kumimoji="1" lang="ko-KR" altLang="en-US" sz="1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kumimoji="1" lang="en-US" altLang="ko-KR" sz="1400" dirty="0">
                <a:solidFill>
                  <a:schemeClr val="accent1">
                    <a:lumMod val="75000"/>
                  </a:schemeClr>
                </a:solidFill>
              </a:rPr>
              <a:t>--&gt;</a:t>
            </a:r>
            <a:r>
              <a:rPr kumimoji="1" lang="ko-KR" altLang="en-US" sz="1400" dirty="0">
                <a:solidFill>
                  <a:schemeClr val="accent1">
                    <a:lumMod val="75000"/>
                  </a:schemeClr>
                </a:solidFill>
              </a:rPr>
              <a:t> 분석 방정식</a:t>
            </a:r>
          </a:p>
        </p:txBody>
      </p:sp>
    </p:spTree>
    <p:extLst>
      <p:ext uri="{BB962C8B-B14F-4D97-AF65-F5344CB8AC3E}">
        <p14:creationId xmlns:p14="http://schemas.microsoft.com/office/powerpoint/2010/main" val="38755193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id="{85611818-A71D-46D2-8A90-5FD18E36312C}"/>
              </a:ext>
            </a:extLst>
          </p:cNvPr>
          <p:cNvGrpSpPr/>
          <p:nvPr/>
        </p:nvGrpSpPr>
        <p:grpSpPr>
          <a:xfrm>
            <a:off x="792480" y="569267"/>
            <a:ext cx="4178972" cy="461665"/>
            <a:chOff x="701040" y="482907"/>
            <a:chExt cx="4178972" cy="461665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8E1D1497-18F5-42C6-B4C3-8E8FC808634C}"/>
                </a:ext>
              </a:extLst>
            </p:cNvPr>
            <p:cNvSpPr/>
            <p:nvPr/>
          </p:nvSpPr>
          <p:spPr>
            <a:xfrm>
              <a:off x="701040" y="482907"/>
              <a:ext cx="152400" cy="461665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54DAFE3-AE7D-414F-8322-9C0DF39D1331}"/>
                </a:ext>
              </a:extLst>
            </p:cNvPr>
            <p:cNvSpPr txBox="1"/>
            <p:nvPr/>
          </p:nvSpPr>
          <p:spPr>
            <a:xfrm>
              <a:off x="853440" y="482907"/>
              <a:ext cx="53732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>
                  <a:solidFill>
                    <a:schemeClr val="accent1">
                      <a:lumMod val="75000"/>
                    </a:schemeClr>
                  </a:solidFill>
                  <a:latin typeface="Gadugi" panose="020B0502040204020203" pitchFamily="34" charset="0"/>
                  <a:ea typeface="Gadugi" panose="020B0502040204020203" pitchFamily="34" charset="0"/>
                </a:rPr>
                <a:t>03</a:t>
              </a:r>
              <a:endParaRPr lang="ko-KR" altLang="en-US" b="1" dirty="0">
                <a:solidFill>
                  <a:schemeClr val="accent1">
                    <a:lumMod val="75000"/>
                  </a:schemeClr>
                </a:solidFill>
                <a:latin typeface="Gadugi" panose="020B0502040204020203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BA320B9-CD48-49A3-9441-1B0DE7735C0A}"/>
                </a:ext>
              </a:extLst>
            </p:cNvPr>
            <p:cNvSpPr txBox="1"/>
            <p:nvPr/>
          </p:nvSpPr>
          <p:spPr>
            <a:xfrm>
              <a:off x="1264920" y="544462"/>
              <a:ext cx="361509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solidFill>
                    <a:schemeClr val="accent1">
                      <a:lumMod val="75000"/>
                    </a:schemeClr>
                  </a:solidFill>
                  <a:latin typeface="+mn-ea"/>
                </a:rPr>
                <a:t>연속 시간 </a:t>
              </a:r>
              <a:r>
                <a:rPr lang="ko-KR" altLang="en-US" sz="1600" dirty="0" err="1">
                  <a:solidFill>
                    <a:schemeClr val="accent1">
                      <a:lumMod val="75000"/>
                    </a:schemeClr>
                  </a:solidFill>
                  <a:latin typeface="+mn-ea"/>
                </a:rPr>
                <a:t>푸리에</a:t>
              </a:r>
              <a:r>
                <a:rPr lang="ko-KR" altLang="en-US" sz="1600" dirty="0">
                  <a:solidFill>
                    <a:schemeClr val="accent1">
                      <a:lumMod val="75000"/>
                    </a:schemeClr>
                  </a:solidFill>
                  <a:latin typeface="+mn-ea"/>
                </a:rPr>
                <a:t> 변환 </a:t>
              </a:r>
              <a:r>
                <a:rPr lang="en-US" altLang="ko-KR" sz="1600" dirty="0">
                  <a:solidFill>
                    <a:schemeClr val="accent1">
                      <a:lumMod val="75000"/>
                    </a:schemeClr>
                  </a:solidFill>
                  <a:latin typeface="+mn-ea"/>
                </a:rPr>
                <a:t>(</a:t>
              </a:r>
              <a:r>
                <a:rPr lang="ko-KR" altLang="en-US" sz="1600" dirty="0">
                  <a:solidFill>
                    <a:schemeClr val="accent1">
                      <a:lumMod val="75000"/>
                    </a:schemeClr>
                  </a:solidFill>
                  <a:latin typeface="+mn-ea"/>
                </a:rPr>
                <a:t>비 주기 신호</a:t>
              </a:r>
              <a:r>
                <a:rPr lang="en-US" altLang="ko-KR" sz="1600" dirty="0">
                  <a:solidFill>
                    <a:schemeClr val="accent1">
                      <a:lumMod val="75000"/>
                    </a:schemeClr>
                  </a:solidFill>
                  <a:latin typeface="+mn-ea"/>
                </a:rPr>
                <a:t>)</a:t>
              </a:r>
              <a:endParaRPr lang="ko-KR" altLang="en-US" sz="1600" dirty="0">
                <a:solidFill>
                  <a:schemeClr val="accent1">
                    <a:lumMod val="75000"/>
                  </a:schemeClr>
                </a:solidFill>
                <a:latin typeface="+mn-ea"/>
              </a:endParaRPr>
            </a:p>
          </p:txBody>
        </p:sp>
      </p:grpSp>
      <p:pic>
        <p:nvPicPr>
          <p:cNvPr id="18" name="그림 17">
            <a:extLst>
              <a:ext uri="{FF2B5EF4-FFF2-40B4-BE49-F238E27FC236}">
                <a16:creationId xmlns:a16="http://schemas.microsoft.com/office/drawing/2014/main" id="{9B1B0BEB-AFDA-4717-BFF3-0A55D476B5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1687" y="253880"/>
            <a:ext cx="855666" cy="40324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B018C3B-71F3-42B2-A124-00C080148449}"/>
              </a:ext>
            </a:extLst>
          </p:cNvPr>
          <p:cNvSpPr txBox="1"/>
          <p:nvPr/>
        </p:nvSpPr>
        <p:spPr>
          <a:xfrm>
            <a:off x="792480" y="1265656"/>
            <a:ext cx="26581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분석 방정식과 합성 방정식</a:t>
            </a:r>
          </a:p>
        </p:txBody>
      </p:sp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E8860A78-985C-3044-805C-C776E21B845F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480" y="2010105"/>
            <a:ext cx="4754210" cy="260474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C203F75-3641-434C-AFDB-328B927179FA}"/>
              </a:ext>
            </a:extLst>
          </p:cNvPr>
          <p:cNvSpPr txBox="1"/>
          <p:nvPr/>
        </p:nvSpPr>
        <p:spPr>
          <a:xfrm>
            <a:off x="5897043" y="2160637"/>
            <a:ext cx="52068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dirty="0">
                <a:solidFill>
                  <a:schemeClr val="accent1">
                    <a:lumMod val="75000"/>
                  </a:schemeClr>
                </a:solidFill>
              </a:rPr>
              <a:t>앞서 도출했던 아이디어를 적용하기 위해 </a:t>
            </a:r>
            <a:r>
              <a:rPr kumimoji="1" lang="en-US" altLang="ko-KR" sz="1400" dirty="0">
                <a:solidFill>
                  <a:schemeClr val="accent1">
                    <a:lumMod val="75000"/>
                  </a:schemeClr>
                </a:solidFill>
              </a:rPr>
              <a:t>T</a:t>
            </a:r>
            <a:r>
              <a:rPr kumimoji="1" lang="ko-KR" altLang="en-US" sz="1400" dirty="0" err="1">
                <a:solidFill>
                  <a:schemeClr val="accent1">
                    <a:lumMod val="75000"/>
                  </a:schemeClr>
                </a:solidFill>
              </a:rPr>
              <a:t>를</a:t>
            </a:r>
            <a:r>
              <a:rPr kumimoji="1" lang="ko-KR" altLang="en-US" sz="1400" dirty="0">
                <a:solidFill>
                  <a:schemeClr val="accent1">
                    <a:lumMod val="75000"/>
                  </a:schemeClr>
                </a:solidFill>
              </a:rPr>
              <a:t> 무한대로 보낸다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1A81D7-7ABB-034F-BF30-EC193AACC9E3}"/>
              </a:ext>
            </a:extLst>
          </p:cNvPr>
          <p:cNvSpPr txBox="1"/>
          <p:nvPr/>
        </p:nvSpPr>
        <p:spPr>
          <a:xfrm>
            <a:off x="5897043" y="3004698"/>
            <a:ext cx="54569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dirty="0">
                <a:solidFill>
                  <a:schemeClr val="accent1">
                    <a:lumMod val="75000"/>
                  </a:schemeClr>
                </a:solidFill>
              </a:rPr>
              <a:t>나머지 </a:t>
            </a:r>
            <a:r>
              <a:rPr kumimoji="1" lang="en-US" altLang="ko-KR" sz="1400" dirty="0">
                <a:solidFill>
                  <a:schemeClr val="accent1">
                    <a:lumMod val="75000"/>
                  </a:schemeClr>
                </a:solidFill>
              </a:rPr>
              <a:t>T</a:t>
            </a:r>
            <a:r>
              <a:rPr kumimoji="1" lang="ko-KR" altLang="en-US" sz="1400" dirty="0">
                <a:solidFill>
                  <a:schemeClr val="accent1">
                    <a:lumMod val="75000"/>
                  </a:schemeClr>
                </a:solidFill>
              </a:rPr>
              <a:t>들은 전체 식을 유도할 때 다루기 위해 일단 그대로 두고 </a:t>
            </a:r>
            <a:endParaRPr kumimoji="1" lang="en-US" altLang="ko-KR" sz="1400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kumimoji="1" lang="ko-KR" altLang="en-US" sz="1400" dirty="0">
                <a:solidFill>
                  <a:schemeClr val="accent1">
                    <a:lumMod val="75000"/>
                  </a:schemeClr>
                </a:solidFill>
              </a:rPr>
              <a:t>적분 구간에 있는 </a:t>
            </a:r>
            <a:r>
              <a:rPr kumimoji="1" lang="en-US" altLang="ko-KR" sz="1400" dirty="0">
                <a:solidFill>
                  <a:schemeClr val="accent1">
                    <a:lumMod val="75000"/>
                  </a:schemeClr>
                </a:solidFill>
              </a:rPr>
              <a:t>T</a:t>
            </a:r>
            <a:r>
              <a:rPr kumimoji="1" lang="ko-KR" altLang="en-US" sz="1400" dirty="0">
                <a:solidFill>
                  <a:schemeClr val="accent1">
                    <a:lumMod val="75000"/>
                  </a:schemeClr>
                </a:solidFill>
              </a:rPr>
              <a:t>만 무한대로 보낸다</a:t>
            </a:r>
            <a:r>
              <a:rPr kumimoji="1" lang="en-US" altLang="ko-KR" sz="1400" dirty="0">
                <a:solidFill>
                  <a:schemeClr val="accent1">
                    <a:lumMod val="75000"/>
                  </a:schemeClr>
                </a:solidFill>
              </a:rPr>
              <a:t>.</a:t>
            </a:r>
            <a:endParaRPr kumimoji="1" lang="ko-KR" altLang="en-US" sz="14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7989B75-152B-CB4C-9CF4-07D8F6263960}"/>
              </a:ext>
            </a:extLst>
          </p:cNvPr>
          <p:cNvSpPr txBox="1"/>
          <p:nvPr/>
        </p:nvSpPr>
        <p:spPr>
          <a:xfrm>
            <a:off x="5897043" y="4064202"/>
            <a:ext cx="43043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dirty="0">
                <a:solidFill>
                  <a:schemeClr val="accent1">
                    <a:lumMod val="75000"/>
                  </a:schemeClr>
                </a:solidFill>
              </a:rPr>
              <a:t>이제 식 </a:t>
            </a:r>
            <a:r>
              <a:rPr kumimoji="1" lang="en-US" altLang="ko-KR" sz="1400" dirty="0">
                <a:solidFill>
                  <a:schemeClr val="accent1">
                    <a:lumMod val="75000"/>
                  </a:schemeClr>
                </a:solidFill>
              </a:rPr>
              <a:t>(3.4)</a:t>
            </a:r>
            <a:r>
              <a:rPr kumimoji="1" lang="ko-KR" altLang="en-US" sz="1400" dirty="0" err="1">
                <a:solidFill>
                  <a:schemeClr val="accent1">
                    <a:lumMod val="75000"/>
                  </a:schemeClr>
                </a:solidFill>
              </a:rPr>
              <a:t>를</a:t>
            </a:r>
            <a:r>
              <a:rPr kumimoji="1" lang="ko-KR" altLang="en-US" sz="1400" dirty="0">
                <a:solidFill>
                  <a:schemeClr val="accent1">
                    <a:lumMod val="75000"/>
                  </a:schemeClr>
                </a:solidFill>
              </a:rPr>
              <a:t> 통해 </a:t>
            </a:r>
            <a:r>
              <a:rPr kumimoji="1" lang="ko-KR" altLang="en-US" sz="1400" dirty="0" err="1">
                <a:solidFill>
                  <a:schemeClr val="accent1">
                    <a:lumMod val="75000"/>
                  </a:schemeClr>
                </a:solidFill>
              </a:rPr>
              <a:t>푸리에</a:t>
            </a:r>
            <a:r>
              <a:rPr kumimoji="1" lang="ko-KR" altLang="en-US" sz="1400" dirty="0">
                <a:solidFill>
                  <a:schemeClr val="accent1">
                    <a:lumMod val="75000"/>
                  </a:schemeClr>
                </a:solidFill>
              </a:rPr>
              <a:t> 변환을 정의할 수 있다</a:t>
            </a:r>
            <a:r>
              <a:rPr kumimoji="1" lang="en-US" altLang="ko-KR" sz="1400" dirty="0">
                <a:solidFill>
                  <a:schemeClr val="accent1">
                    <a:lumMod val="75000"/>
                  </a:schemeClr>
                </a:solidFill>
              </a:rPr>
              <a:t>.</a:t>
            </a:r>
            <a:endParaRPr kumimoji="1" lang="ko-KR" altLang="en-US" sz="14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47482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id="{85611818-A71D-46D2-8A90-5FD18E36312C}"/>
              </a:ext>
            </a:extLst>
          </p:cNvPr>
          <p:cNvGrpSpPr/>
          <p:nvPr/>
        </p:nvGrpSpPr>
        <p:grpSpPr>
          <a:xfrm>
            <a:off x="792480" y="569267"/>
            <a:ext cx="4178972" cy="461665"/>
            <a:chOff x="701040" y="482907"/>
            <a:chExt cx="4178972" cy="461665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8E1D1497-18F5-42C6-B4C3-8E8FC808634C}"/>
                </a:ext>
              </a:extLst>
            </p:cNvPr>
            <p:cNvSpPr/>
            <p:nvPr/>
          </p:nvSpPr>
          <p:spPr>
            <a:xfrm>
              <a:off x="701040" y="482907"/>
              <a:ext cx="152400" cy="461665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54DAFE3-AE7D-414F-8322-9C0DF39D1331}"/>
                </a:ext>
              </a:extLst>
            </p:cNvPr>
            <p:cNvSpPr txBox="1"/>
            <p:nvPr/>
          </p:nvSpPr>
          <p:spPr>
            <a:xfrm>
              <a:off x="853440" y="482907"/>
              <a:ext cx="53732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>
                  <a:solidFill>
                    <a:schemeClr val="accent1">
                      <a:lumMod val="75000"/>
                    </a:schemeClr>
                  </a:solidFill>
                  <a:latin typeface="Gadugi" panose="020B0502040204020203" pitchFamily="34" charset="0"/>
                  <a:ea typeface="Gadugi" panose="020B0502040204020203" pitchFamily="34" charset="0"/>
                </a:rPr>
                <a:t>03</a:t>
              </a:r>
              <a:endParaRPr lang="ko-KR" altLang="en-US" b="1" dirty="0">
                <a:solidFill>
                  <a:schemeClr val="accent1">
                    <a:lumMod val="75000"/>
                  </a:schemeClr>
                </a:solidFill>
                <a:latin typeface="Gadugi" panose="020B0502040204020203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BA320B9-CD48-49A3-9441-1B0DE7735C0A}"/>
                </a:ext>
              </a:extLst>
            </p:cNvPr>
            <p:cNvSpPr txBox="1"/>
            <p:nvPr/>
          </p:nvSpPr>
          <p:spPr>
            <a:xfrm>
              <a:off x="1264920" y="544462"/>
              <a:ext cx="361509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solidFill>
                    <a:schemeClr val="accent1">
                      <a:lumMod val="75000"/>
                    </a:schemeClr>
                  </a:solidFill>
                  <a:latin typeface="+mn-ea"/>
                </a:rPr>
                <a:t>연속 시간 </a:t>
              </a:r>
              <a:r>
                <a:rPr lang="ko-KR" altLang="en-US" sz="1600" dirty="0" err="1">
                  <a:solidFill>
                    <a:schemeClr val="accent1">
                      <a:lumMod val="75000"/>
                    </a:schemeClr>
                  </a:solidFill>
                  <a:latin typeface="+mn-ea"/>
                </a:rPr>
                <a:t>푸리에</a:t>
              </a:r>
              <a:r>
                <a:rPr lang="ko-KR" altLang="en-US" sz="1600" dirty="0">
                  <a:solidFill>
                    <a:schemeClr val="accent1">
                      <a:lumMod val="75000"/>
                    </a:schemeClr>
                  </a:solidFill>
                  <a:latin typeface="+mn-ea"/>
                </a:rPr>
                <a:t> 변환 </a:t>
              </a:r>
              <a:r>
                <a:rPr lang="en-US" altLang="ko-KR" sz="1600" dirty="0">
                  <a:solidFill>
                    <a:schemeClr val="accent1">
                      <a:lumMod val="75000"/>
                    </a:schemeClr>
                  </a:solidFill>
                  <a:latin typeface="+mn-ea"/>
                </a:rPr>
                <a:t>(</a:t>
              </a:r>
              <a:r>
                <a:rPr lang="ko-KR" altLang="en-US" sz="1600" dirty="0">
                  <a:solidFill>
                    <a:schemeClr val="accent1">
                      <a:lumMod val="75000"/>
                    </a:schemeClr>
                  </a:solidFill>
                  <a:latin typeface="+mn-ea"/>
                </a:rPr>
                <a:t>비 주기 신호</a:t>
              </a:r>
              <a:r>
                <a:rPr lang="en-US" altLang="ko-KR" sz="1600" dirty="0">
                  <a:solidFill>
                    <a:schemeClr val="accent1">
                      <a:lumMod val="75000"/>
                    </a:schemeClr>
                  </a:solidFill>
                  <a:latin typeface="+mn-ea"/>
                </a:rPr>
                <a:t>)</a:t>
              </a:r>
              <a:endParaRPr lang="ko-KR" altLang="en-US" sz="1600" dirty="0">
                <a:solidFill>
                  <a:schemeClr val="accent1">
                    <a:lumMod val="75000"/>
                  </a:schemeClr>
                </a:solidFill>
                <a:latin typeface="+mn-ea"/>
              </a:endParaRPr>
            </a:p>
          </p:txBody>
        </p:sp>
      </p:grpSp>
      <p:pic>
        <p:nvPicPr>
          <p:cNvPr id="18" name="그림 17">
            <a:extLst>
              <a:ext uri="{FF2B5EF4-FFF2-40B4-BE49-F238E27FC236}">
                <a16:creationId xmlns:a16="http://schemas.microsoft.com/office/drawing/2014/main" id="{9B1B0BEB-AFDA-4717-BFF3-0A55D476B5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1687" y="253880"/>
            <a:ext cx="855666" cy="40324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B018C3B-71F3-42B2-A124-00C080148449}"/>
              </a:ext>
            </a:extLst>
          </p:cNvPr>
          <p:cNvSpPr txBox="1"/>
          <p:nvPr/>
        </p:nvSpPr>
        <p:spPr>
          <a:xfrm>
            <a:off x="792480" y="1265656"/>
            <a:ext cx="26581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분석 방정식과 합성 방정식</a:t>
            </a:r>
          </a:p>
        </p:txBody>
      </p:sp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A2FF3CA1-87DC-8846-8EE5-D47D91207C29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479" y="2238692"/>
            <a:ext cx="4663775" cy="307688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292CCF8-6FEC-9448-A5CF-7CA5AA9BB30C}"/>
              </a:ext>
            </a:extLst>
          </p:cNvPr>
          <p:cNvSpPr txBox="1"/>
          <p:nvPr/>
        </p:nvSpPr>
        <p:spPr>
          <a:xfrm>
            <a:off x="5456254" y="2238692"/>
            <a:ext cx="59747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dirty="0">
                <a:solidFill>
                  <a:schemeClr val="accent1">
                    <a:lumMod val="75000"/>
                  </a:schemeClr>
                </a:solidFill>
              </a:rPr>
              <a:t>(4.2)</a:t>
            </a:r>
            <a:r>
              <a:rPr kumimoji="1" lang="ko-KR" altLang="en-US" sz="1400" dirty="0">
                <a:solidFill>
                  <a:schemeClr val="accent1">
                    <a:lumMod val="75000"/>
                  </a:schemeClr>
                </a:solidFill>
              </a:rPr>
              <a:t>와 같이 정리가 되는데 이것을 </a:t>
            </a:r>
            <a:r>
              <a:rPr kumimoji="1" lang="ko-KR" altLang="en-US" sz="1400" dirty="0" err="1">
                <a:solidFill>
                  <a:schemeClr val="accent1">
                    <a:lumMod val="75000"/>
                  </a:schemeClr>
                </a:solidFill>
              </a:rPr>
              <a:t>푸리에</a:t>
            </a:r>
            <a:r>
              <a:rPr kumimoji="1" lang="ko-KR" altLang="en-US" sz="1400" dirty="0">
                <a:solidFill>
                  <a:schemeClr val="accent1">
                    <a:lumMod val="75000"/>
                  </a:schemeClr>
                </a:solidFill>
              </a:rPr>
              <a:t> 변환</a:t>
            </a:r>
            <a:r>
              <a:rPr kumimoji="1" lang="en-US" altLang="ko-KR" sz="1400" dirty="0">
                <a:solidFill>
                  <a:schemeClr val="accent1">
                    <a:lumMod val="75000"/>
                  </a:schemeClr>
                </a:solidFill>
              </a:rPr>
              <a:t>(</a:t>
            </a:r>
            <a:r>
              <a:rPr kumimoji="1" lang="ko-KR" altLang="en-US" sz="1400" dirty="0">
                <a:solidFill>
                  <a:schemeClr val="accent1">
                    <a:lumMod val="75000"/>
                  </a:schemeClr>
                </a:solidFill>
              </a:rPr>
              <a:t>분석 방정식</a:t>
            </a:r>
            <a:r>
              <a:rPr kumimoji="1" lang="en-US" altLang="ko-KR" sz="1400" dirty="0">
                <a:solidFill>
                  <a:schemeClr val="accent1">
                    <a:lumMod val="75000"/>
                  </a:schemeClr>
                </a:solidFill>
              </a:rPr>
              <a:t>)</a:t>
            </a:r>
            <a:r>
              <a:rPr kumimoji="1" lang="ko-KR" altLang="en-US" sz="1400" dirty="0">
                <a:solidFill>
                  <a:schemeClr val="accent1">
                    <a:lumMod val="75000"/>
                  </a:schemeClr>
                </a:solidFill>
              </a:rPr>
              <a:t>이라고 한다</a:t>
            </a:r>
            <a:r>
              <a:rPr kumimoji="1" lang="en-US" altLang="ko-KR" sz="1400" dirty="0">
                <a:solidFill>
                  <a:schemeClr val="accent1">
                    <a:lumMod val="75000"/>
                  </a:schemeClr>
                </a:solidFill>
              </a:rPr>
              <a:t>.</a:t>
            </a:r>
            <a:endParaRPr kumimoji="1" lang="ko-KR" altLang="en-US" sz="14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B873AF6-52BD-C741-8448-0A0C83C128B9}"/>
              </a:ext>
            </a:extLst>
          </p:cNvPr>
          <p:cNvSpPr txBox="1"/>
          <p:nvPr/>
        </p:nvSpPr>
        <p:spPr>
          <a:xfrm>
            <a:off x="5456254" y="3027062"/>
            <a:ext cx="66239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dirty="0">
                <a:solidFill>
                  <a:schemeClr val="accent1">
                    <a:lumMod val="75000"/>
                  </a:schemeClr>
                </a:solidFill>
              </a:rPr>
              <a:t>식 </a:t>
            </a:r>
            <a:r>
              <a:rPr kumimoji="1" lang="en-US" altLang="ko-KR" sz="1400" dirty="0">
                <a:solidFill>
                  <a:schemeClr val="accent1">
                    <a:lumMod val="75000"/>
                  </a:schemeClr>
                </a:solidFill>
              </a:rPr>
              <a:t>(4.2)</a:t>
            </a:r>
            <a:r>
              <a:rPr kumimoji="1" lang="ko-KR" altLang="en-US" sz="1400" dirty="0" err="1">
                <a:solidFill>
                  <a:schemeClr val="accent1">
                    <a:lumMod val="75000"/>
                  </a:schemeClr>
                </a:solidFill>
              </a:rPr>
              <a:t>를</a:t>
            </a:r>
            <a:r>
              <a:rPr kumimoji="1" lang="ko-KR" altLang="en-US" sz="1400" dirty="0">
                <a:solidFill>
                  <a:schemeClr val="accent1">
                    <a:lumMod val="75000"/>
                  </a:schemeClr>
                </a:solidFill>
              </a:rPr>
              <a:t> 통해 </a:t>
            </a:r>
            <a:r>
              <a:rPr kumimoji="1" lang="ko-KR" altLang="en-US" sz="1400" dirty="0" err="1">
                <a:solidFill>
                  <a:schemeClr val="accent1">
                    <a:lumMod val="75000"/>
                  </a:schemeClr>
                </a:solidFill>
              </a:rPr>
              <a:t>비주기</a:t>
            </a:r>
            <a:r>
              <a:rPr kumimoji="1" lang="ko-KR" altLang="en-US" sz="1400" dirty="0">
                <a:solidFill>
                  <a:schemeClr val="accent1">
                    <a:lumMod val="75000"/>
                  </a:schemeClr>
                </a:solidFill>
              </a:rPr>
              <a:t> 신호에 대한 </a:t>
            </a:r>
            <a:r>
              <a:rPr kumimoji="1" lang="ko-KR" altLang="en-US" sz="1400" dirty="0" err="1">
                <a:solidFill>
                  <a:schemeClr val="accent1">
                    <a:lumMod val="75000"/>
                  </a:schemeClr>
                </a:solidFill>
              </a:rPr>
              <a:t>푸리에</a:t>
            </a:r>
            <a:r>
              <a:rPr kumimoji="1" lang="ko-KR" altLang="en-US" sz="1400" dirty="0">
                <a:solidFill>
                  <a:schemeClr val="accent1">
                    <a:lumMod val="75000"/>
                  </a:schemeClr>
                </a:solidFill>
              </a:rPr>
              <a:t> 급수 계수 </a:t>
            </a:r>
            <a:r>
              <a:rPr kumimoji="1" lang="en-US" altLang="ko-KR" sz="1400" dirty="0" err="1">
                <a:solidFill>
                  <a:schemeClr val="accent1">
                    <a:lumMod val="75000"/>
                  </a:schemeClr>
                </a:solidFill>
              </a:rPr>
              <a:t>cn</a:t>
            </a:r>
            <a:r>
              <a:rPr kumimoji="1" lang="ko-KR" altLang="en-US" sz="1400" dirty="0">
                <a:solidFill>
                  <a:schemeClr val="accent1">
                    <a:lumMod val="75000"/>
                  </a:schemeClr>
                </a:solidFill>
              </a:rPr>
              <a:t>을 구할 수 있게 되었다</a:t>
            </a:r>
            <a:r>
              <a:rPr kumimoji="1" lang="en-US" altLang="ko-KR" sz="1400" dirty="0">
                <a:solidFill>
                  <a:schemeClr val="accent1">
                    <a:lumMod val="75000"/>
                  </a:schemeClr>
                </a:solidFill>
              </a:rPr>
              <a:t>.</a:t>
            </a:r>
            <a:endParaRPr kumimoji="1" lang="ko-KR" altLang="en-US" sz="14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B98743D-B45D-8842-B97F-FCAAC183276B}"/>
              </a:ext>
            </a:extLst>
          </p:cNvPr>
          <p:cNvSpPr txBox="1"/>
          <p:nvPr/>
        </p:nvSpPr>
        <p:spPr>
          <a:xfrm>
            <a:off x="5456254" y="3815432"/>
            <a:ext cx="56044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dirty="0">
                <a:solidFill>
                  <a:schemeClr val="accent1">
                    <a:lumMod val="75000"/>
                  </a:schemeClr>
                </a:solidFill>
              </a:rPr>
              <a:t>계수 </a:t>
            </a:r>
            <a:r>
              <a:rPr kumimoji="1" lang="en-US" altLang="ko-KR" sz="1400" dirty="0" err="1">
                <a:solidFill>
                  <a:schemeClr val="accent1">
                    <a:lumMod val="75000"/>
                  </a:schemeClr>
                </a:solidFill>
              </a:rPr>
              <a:t>cn</a:t>
            </a:r>
            <a:r>
              <a:rPr kumimoji="1" lang="ko-KR" altLang="en-US" sz="1400" dirty="0">
                <a:solidFill>
                  <a:schemeClr val="accent1">
                    <a:lumMod val="75000"/>
                  </a:schemeClr>
                </a:solidFill>
              </a:rPr>
              <a:t>을 구한다는 것은 어떤 신호의 주파수 성분의 분포를 구하여</a:t>
            </a:r>
            <a:endParaRPr kumimoji="1" lang="en-US" altLang="ko-KR" sz="1400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kumimoji="1" lang="ko-KR" altLang="en-US" sz="1400" dirty="0">
                <a:solidFill>
                  <a:schemeClr val="accent1">
                    <a:lumMod val="75000"/>
                  </a:schemeClr>
                </a:solidFill>
              </a:rPr>
              <a:t>주파수의 분석이 가능하도록 만들어주는 수학적 도구이다</a:t>
            </a:r>
            <a:r>
              <a:rPr kumimoji="1" lang="en-US" altLang="ko-KR" sz="1400" dirty="0">
                <a:solidFill>
                  <a:schemeClr val="accent1">
                    <a:lumMod val="75000"/>
                  </a:schemeClr>
                </a:solidFill>
              </a:rPr>
              <a:t>.</a:t>
            </a:r>
            <a:endParaRPr kumimoji="1" lang="ko-KR" altLang="en-US" sz="14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59078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id="{85611818-A71D-46D2-8A90-5FD18E36312C}"/>
              </a:ext>
            </a:extLst>
          </p:cNvPr>
          <p:cNvGrpSpPr/>
          <p:nvPr/>
        </p:nvGrpSpPr>
        <p:grpSpPr>
          <a:xfrm>
            <a:off x="792480" y="569267"/>
            <a:ext cx="4178972" cy="461665"/>
            <a:chOff x="701040" y="482907"/>
            <a:chExt cx="4178972" cy="461665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8E1D1497-18F5-42C6-B4C3-8E8FC808634C}"/>
                </a:ext>
              </a:extLst>
            </p:cNvPr>
            <p:cNvSpPr/>
            <p:nvPr/>
          </p:nvSpPr>
          <p:spPr>
            <a:xfrm>
              <a:off x="701040" y="482907"/>
              <a:ext cx="152400" cy="461665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54DAFE3-AE7D-414F-8322-9C0DF39D1331}"/>
                </a:ext>
              </a:extLst>
            </p:cNvPr>
            <p:cNvSpPr txBox="1"/>
            <p:nvPr/>
          </p:nvSpPr>
          <p:spPr>
            <a:xfrm>
              <a:off x="853440" y="482907"/>
              <a:ext cx="53732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>
                  <a:solidFill>
                    <a:schemeClr val="accent1">
                      <a:lumMod val="75000"/>
                    </a:schemeClr>
                  </a:solidFill>
                  <a:latin typeface="Gadugi" panose="020B0502040204020203" pitchFamily="34" charset="0"/>
                  <a:ea typeface="Gadugi" panose="020B0502040204020203" pitchFamily="34" charset="0"/>
                </a:rPr>
                <a:t>03</a:t>
              </a:r>
              <a:endParaRPr lang="ko-KR" altLang="en-US" b="1" dirty="0">
                <a:solidFill>
                  <a:schemeClr val="accent1">
                    <a:lumMod val="75000"/>
                  </a:schemeClr>
                </a:solidFill>
                <a:latin typeface="Gadugi" panose="020B0502040204020203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BA320B9-CD48-49A3-9441-1B0DE7735C0A}"/>
                </a:ext>
              </a:extLst>
            </p:cNvPr>
            <p:cNvSpPr txBox="1"/>
            <p:nvPr/>
          </p:nvSpPr>
          <p:spPr>
            <a:xfrm>
              <a:off x="1264920" y="544462"/>
              <a:ext cx="361509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solidFill>
                    <a:schemeClr val="accent1">
                      <a:lumMod val="75000"/>
                    </a:schemeClr>
                  </a:solidFill>
                  <a:latin typeface="+mn-ea"/>
                </a:rPr>
                <a:t>연속 시간 </a:t>
              </a:r>
              <a:r>
                <a:rPr lang="ko-KR" altLang="en-US" sz="1600" dirty="0" err="1">
                  <a:solidFill>
                    <a:schemeClr val="accent1">
                      <a:lumMod val="75000"/>
                    </a:schemeClr>
                  </a:solidFill>
                  <a:latin typeface="+mn-ea"/>
                </a:rPr>
                <a:t>푸리에</a:t>
              </a:r>
              <a:r>
                <a:rPr lang="ko-KR" altLang="en-US" sz="1600" dirty="0">
                  <a:solidFill>
                    <a:schemeClr val="accent1">
                      <a:lumMod val="75000"/>
                    </a:schemeClr>
                  </a:solidFill>
                  <a:latin typeface="+mn-ea"/>
                </a:rPr>
                <a:t> 변환 </a:t>
              </a:r>
              <a:r>
                <a:rPr lang="en-US" altLang="ko-KR" sz="1600" dirty="0">
                  <a:solidFill>
                    <a:schemeClr val="accent1">
                      <a:lumMod val="75000"/>
                    </a:schemeClr>
                  </a:solidFill>
                  <a:latin typeface="+mn-ea"/>
                </a:rPr>
                <a:t>(</a:t>
              </a:r>
              <a:r>
                <a:rPr lang="ko-KR" altLang="en-US" sz="1600" dirty="0">
                  <a:solidFill>
                    <a:schemeClr val="accent1">
                      <a:lumMod val="75000"/>
                    </a:schemeClr>
                  </a:solidFill>
                  <a:latin typeface="+mn-ea"/>
                </a:rPr>
                <a:t>비 주기 신호</a:t>
              </a:r>
              <a:r>
                <a:rPr lang="en-US" altLang="ko-KR" sz="1600" dirty="0">
                  <a:solidFill>
                    <a:schemeClr val="accent1">
                      <a:lumMod val="75000"/>
                    </a:schemeClr>
                  </a:solidFill>
                  <a:latin typeface="+mn-ea"/>
                </a:rPr>
                <a:t>)</a:t>
              </a:r>
              <a:endParaRPr lang="ko-KR" altLang="en-US" sz="1600" dirty="0">
                <a:solidFill>
                  <a:schemeClr val="accent1">
                    <a:lumMod val="75000"/>
                  </a:schemeClr>
                </a:solidFill>
                <a:latin typeface="+mn-ea"/>
              </a:endParaRPr>
            </a:p>
          </p:txBody>
        </p:sp>
      </p:grpSp>
      <p:pic>
        <p:nvPicPr>
          <p:cNvPr id="18" name="그림 17">
            <a:extLst>
              <a:ext uri="{FF2B5EF4-FFF2-40B4-BE49-F238E27FC236}">
                <a16:creationId xmlns:a16="http://schemas.microsoft.com/office/drawing/2014/main" id="{9B1B0BEB-AFDA-4717-BFF3-0A55D476B5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1687" y="253880"/>
            <a:ext cx="855666" cy="40324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B018C3B-71F3-42B2-A124-00C080148449}"/>
              </a:ext>
            </a:extLst>
          </p:cNvPr>
          <p:cNvSpPr txBox="1"/>
          <p:nvPr/>
        </p:nvSpPr>
        <p:spPr>
          <a:xfrm>
            <a:off x="792480" y="1265656"/>
            <a:ext cx="26581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분석 방정식과 합성 방정식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E57E88-D572-9441-AFE1-43B14AB9D3D9}"/>
              </a:ext>
            </a:extLst>
          </p:cNvPr>
          <p:cNvSpPr txBox="1"/>
          <p:nvPr/>
        </p:nvSpPr>
        <p:spPr>
          <a:xfrm>
            <a:off x="792480" y="2069960"/>
            <a:ext cx="75777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dirty="0">
                <a:solidFill>
                  <a:schemeClr val="accent1">
                    <a:lumMod val="75000"/>
                  </a:schemeClr>
                </a:solidFill>
              </a:rPr>
              <a:t>이제 주기 신호에 대한 </a:t>
            </a:r>
            <a:r>
              <a:rPr kumimoji="1" lang="ko-KR" altLang="en-US" sz="1400" dirty="0" err="1">
                <a:solidFill>
                  <a:schemeClr val="accent1">
                    <a:lumMod val="75000"/>
                  </a:schemeClr>
                </a:solidFill>
              </a:rPr>
              <a:t>푸리에</a:t>
            </a:r>
            <a:r>
              <a:rPr kumimoji="1" lang="ko-KR" altLang="en-US" sz="1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kumimoji="1" lang="ko-KR" altLang="en-US" sz="1400" dirty="0" err="1">
                <a:solidFill>
                  <a:schemeClr val="accent1">
                    <a:lumMod val="75000"/>
                  </a:schemeClr>
                </a:solidFill>
              </a:rPr>
              <a:t>급수식으로부터</a:t>
            </a:r>
            <a:r>
              <a:rPr kumimoji="1" lang="ko-KR" altLang="en-US" sz="1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kumimoji="1" lang="ko-KR" altLang="en-US" sz="1400" dirty="0" err="1">
                <a:solidFill>
                  <a:schemeClr val="accent1">
                    <a:lumMod val="75000"/>
                  </a:schemeClr>
                </a:solidFill>
              </a:rPr>
              <a:t>비주기</a:t>
            </a:r>
            <a:r>
              <a:rPr kumimoji="1" lang="ko-KR" altLang="en-US" sz="1400" dirty="0">
                <a:solidFill>
                  <a:schemeClr val="accent1">
                    <a:lumMod val="75000"/>
                  </a:schemeClr>
                </a:solidFill>
              </a:rPr>
              <a:t> 신호의 </a:t>
            </a:r>
            <a:r>
              <a:rPr kumimoji="1" lang="ko-KR" altLang="en-US" sz="1400" dirty="0" err="1">
                <a:solidFill>
                  <a:schemeClr val="accent1">
                    <a:lumMod val="75000"/>
                  </a:schemeClr>
                </a:solidFill>
              </a:rPr>
              <a:t>푸리에</a:t>
            </a:r>
            <a:r>
              <a:rPr kumimoji="1" lang="ko-KR" altLang="en-US" sz="1400" dirty="0">
                <a:solidFill>
                  <a:schemeClr val="accent1">
                    <a:lumMod val="75000"/>
                  </a:schemeClr>
                </a:solidFill>
              </a:rPr>
              <a:t> 급수 식을 정의해 보자</a:t>
            </a:r>
            <a:r>
              <a:rPr kumimoji="1" lang="en-US" altLang="ko-KR" sz="1400" dirty="0">
                <a:solidFill>
                  <a:schemeClr val="accent1">
                    <a:lumMod val="75000"/>
                  </a:schemeClr>
                </a:solidFill>
              </a:rPr>
              <a:t>.</a:t>
            </a:r>
            <a:endParaRPr kumimoji="1" lang="ko-KR" altLang="en-US" sz="14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564E7E5E-D393-0944-925C-FB409312BB90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680" y="2704794"/>
            <a:ext cx="4708155" cy="352238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4477849-ACD3-BF44-9805-98A3B3F30111}"/>
              </a:ext>
            </a:extLst>
          </p:cNvPr>
          <p:cNvSpPr txBox="1"/>
          <p:nvPr/>
        </p:nvSpPr>
        <p:spPr>
          <a:xfrm>
            <a:off x="6179737" y="2704794"/>
            <a:ext cx="31790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dirty="0">
                <a:solidFill>
                  <a:schemeClr val="accent1">
                    <a:lumMod val="75000"/>
                  </a:schemeClr>
                </a:solidFill>
              </a:rPr>
              <a:t>(5.1)</a:t>
            </a:r>
            <a:r>
              <a:rPr kumimoji="1" lang="ko-KR" altLang="en-US" sz="1400" dirty="0">
                <a:solidFill>
                  <a:schemeClr val="accent1">
                    <a:lumMod val="75000"/>
                  </a:schemeClr>
                </a:solidFill>
              </a:rPr>
              <a:t> 주기 함수에 대한 </a:t>
            </a:r>
            <a:r>
              <a:rPr kumimoji="1" lang="ko-KR" altLang="en-US" sz="1400" dirty="0" err="1">
                <a:solidFill>
                  <a:schemeClr val="accent1">
                    <a:lumMod val="75000"/>
                  </a:schemeClr>
                </a:solidFill>
              </a:rPr>
              <a:t>푸리에</a:t>
            </a:r>
            <a:r>
              <a:rPr kumimoji="1" lang="ko-KR" altLang="en-US" sz="1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kumimoji="1" lang="ko-KR" altLang="en-US" sz="1400" dirty="0" err="1">
                <a:solidFill>
                  <a:schemeClr val="accent1">
                    <a:lumMod val="75000"/>
                  </a:schemeClr>
                </a:solidFill>
              </a:rPr>
              <a:t>급수식</a:t>
            </a:r>
            <a:endParaRPr kumimoji="1" lang="ko-KR" altLang="en-US" sz="14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5FA8D37-7703-A646-B51E-9482857E81A9}"/>
              </a:ext>
            </a:extLst>
          </p:cNvPr>
          <p:cNvSpPr txBox="1"/>
          <p:nvPr/>
        </p:nvSpPr>
        <p:spPr>
          <a:xfrm>
            <a:off x="6179737" y="5752497"/>
            <a:ext cx="17972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dirty="0">
                <a:solidFill>
                  <a:schemeClr val="accent1">
                    <a:lumMod val="75000"/>
                  </a:schemeClr>
                </a:solidFill>
              </a:rPr>
              <a:t>(5.4)</a:t>
            </a:r>
            <a:r>
              <a:rPr kumimoji="1" lang="ko-KR" altLang="en-US" sz="1400" dirty="0">
                <a:solidFill>
                  <a:schemeClr val="accent1">
                    <a:lumMod val="75000"/>
                  </a:schemeClr>
                </a:solidFill>
              </a:rPr>
              <a:t> 역 </a:t>
            </a:r>
            <a:r>
              <a:rPr kumimoji="1" lang="ko-KR" altLang="en-US" sz="1400" dirty="0" err="1">
                <a:solidFill>
                  <a:schemeClr val="accent1">
                    <a:lumMod val="75000"/>
                  </a:schemeClr>
                </a:solidFill>
              </a:rPr>
              <a:t>푸리에</a:t>
            </a:r>
            <a:r>
              <a:rPr kumimoji="1" lang="ko-KR" altLang="en-US" sz="1400" dirty="0">
                <a:solidFill>
                  <a:schemeClr val="accent1">
                    <a:lumMod val="75000"/>
                  </a:schemeClr>
                </a:solidFill>
              </a:rPr>
              <a:t> 변환</a:t>
            </a:r>
          </a:p>
        </p:txBody>
      </p:sp>
    </p:spTree>
    <p:extLst>
      <p:ext uri="{BB962C8B-B14F-4D97-AF65-F5344CB8AC3E}">
        <p14:creationId xmlns:p14="http://schemas.microsoft.com/office/powerpoint/2010/main" val="26150331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id="{85611818-A71D-46D2-8A90-5FD18E36312C}"/>
              </a:ext>
            </a:extLst>
          </p:cNvPr>
          <p:cNvGrpSpPr/>
          <p:nvPr/>
        </p:nvGrpSpPr>
        <p:grpSpPr>
          <a:xfrm>
            <a:off x="792480" y="569267"/>
            <a:ext cx="4178972" cy="461665"/>
            <a:chOff x="701040" y="482907"/>
            <a:chExt cx="4178972" cy="461665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8E1D1497-18F5-42C6-B4C3-8E8FC808634C}"/>
                </a:ext>
              </a:extLst>
            </p:cNvPr>
            <p:cNvSpPr/>
            <p:nvPr/>
          </p:nvSpPr>
          <p:spPr>
            <a:xfrm>
              <a:off x="701040" y="482907"/>
              <a:ext cx="152400" cy="461665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54DAFE3-AE7D-414F-8322-9C0DF39D1331}"/>
                </a:ext>
              </a:extLst>
            </p:cNvPr>
            <p:cNvSpPr txBox="1"/>
            <p:nvPr/>
          </p:nvSpPr>
          <p:spPr>
            <a:xfrm>
              <a:off x="853440" y="482907"/>
              <a:ext cx="53732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>
                  <a:solidFill>
                    <a:schemeClr val="accent1">
                      <a:lumMod val="75000"/>
                    </a:schemeClr>
                  </a:solidFill>
                  <a:latin typeface="Gadugi" panose="020B0502040204020203" pitchFamily="34" charset="0"/>
                  <a:ea typeface="Gadugi" panose="020B0502040204020203" pitchFamily="34" charset="0"/>
                </a:rPr>
                <a:t>03</a:t>
              </a:r>
              <a:endParaRPr lang="ko-KR" altLang="en-US" b="1" dirty="0">
                <a:solidFill>
                  <a:schemeClr val="accent1">
                    <a:lumMod val="75000"/>
                  </a:schemeClr>
                </a:solidFill>
                <a:latin typeface="Gadugi" panose="020B0502040204020203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BA320B9-CD48-49A3-9441-1B0DE7735C0A}"/>
                </a:ext>
              </a:extLst>
            </p:cNvPr>
            <p:cNvSpPr txBox="1"/>
            <p:nvPr/>
          </p:nvSpPr>
          <p:spPr>
            <a:xfrm>
              <a:off x="1264920" y="544462"/>
              <a:ext cx="361509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solidFill>
                    <a:schemeClr val="accent1">
                      <a:lumMod val="75000"/>
                    </a:schemeClr>
                  </a:solidFill>
                  <a:latin typeface="+mn-ea"/>
                </a:rPr>
                <a:t>연속 시간 </a:t>
              </a:r>
              <a:r>
                <a:rPr lang="ko-KR" altLang="en-US" sz="1600" dirty="0" err="1">
                  <a:solidFill>
                    <a:schemeClr val="accent1">
                      <a:lumMod val="75000"/>
                    </a:schemeClr>
                  </a:solidFill>
                  <a:latin typeface="+mn-ea"/>
                </a:rPr>
                <a:t>푸리에</a:t>
              </a:r>
              <a:r>
                <a:rPr lang="ko-KR" altLang="en-US" sz="1600" dirty="0">
                  <a:solidFill>
                    <a:schemeClr val="accent1">
                      <a:lumMod val="75000"/>
                    </a:schemeClr>
                  </a:solidFill>
                  <a:latin typeface="+mn-ea"/>
                </a:rPr>
                <a:t> 변환 </a:t>
              </a:r>
              <a:r>
                <a:rPr lang="en-US" altLang="ko-KR" sz="1600" dirty="0">
                  <a:solidFill>
                    <a:schemeClr val="accent1">
                      <a:lumMod val="75000"/>
                    </a:schemeClr>
                  </a:solidFill>
                  <a:latin typeface="+mn-ea"/>
                </a:rPr>
                <a:t>(</a:t>
              </a:r>
              <a:r>
                <a:rPr lang="ko-KR" altLang="en-US" sz="1600" dirty="0">
                  <a:solidFill>
                    <a:schemeClr val="accent1">
                      <a:lumMod val="75000"/>
                    </a:schemeClr>
                  </a:solidFill>
                  <a:latin typeface="+mn-ea"/>
                </a:rPr>
                <a:t>비 주기 신호</a:t>
              </a:r>
              <a:r>
                <a:rPr lang="en-US" altLang="ko-KR" sz="1600" dirty="0">
                  <a:solidFill>
                    <a:schemeClr val="accent1">
                      <a:lumMod val="75000"/>
                    </a:schemeClr>
                  </a:solidFill>
                  <a:latin typeface="+mn-ea"/>
                </a:rPr>
                <a:t>)</a:t>
              </a:r>
              <a:endParaRPr lang="ko-KR" altLang="en-US" sz="1600" dirty="0">
                <a:solidFill>
                  <a:schemeClr val="accent1">
                    <a:lumMod val="75000"/>
                  </a:schemeClr>
                </a:solidFill>
                <a:latin typeface="+mn-ea"/>
              </a:endParaRPr>
            </a:p>
          </p:txBody>
        </p:sp>
      </p:grpSp>
      <p:pic>
        <p:nvPicPr>
          <p:cNvPr id="18" name="그림 17">
            <a:extLst>
              <a:ext uri="{FF2B5EF4-FFF2-40B4-BE49-F238E27FC236}">
                <a16:creationId xmlns:a16="http://schemas.microsoft.com/office/drawing/2014/main" id="{9B1B0BEB-AFDA-4717-BFF3-0A55D476B5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1687" y="253880"/>
            <a:ext cx="855666" cy="40324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B018C3B-71F3-42B2-A124-00C080148449}"/>
              </a:ext>
            </a:extLst>
          </p:cNvPr>
          <p:cNvSpPr txBox="1"/>
          <p:nvPr/>
        </p:nvSpPr>
        <p:spPr>
          <a:xfrm>
            <a:off x="792480" y="1265656"/>
            <a:ext cx="26581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분석 방정식과 합성 방정식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1BA0DB-4E04-3147-8952-071334E70A1D}"/>
              </a:ext>
            </a:extLst>
          </p:cNvPr>
          <p:cNvSpPr txBox="1"/>
          <p:nvPr/>
        </p:nvSpPr>
        <p:spPr>
          <a:xfrm>
            <a:off x="792480" y="1838934"/>
            <a:ext cx="69477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dirty="0" err="1">
                <a:solidFill>
                  <a:schemeClr val="accent1">
                    <a:lumMod val="75000"/>
                  </a:schemeClr>
                </a:solidFill>
              </a:rPr>
              <a:t>푸리에</a:t>
            </a:r>
            <a:r>
              <a:rPr kumimoji="1" lang="ko-KR" altLang="en-US" sz="1400" dirty="0">
                <a:solidFill>
                  <a:schemeClr val="accent1">
                    <a:lumMod val="75000"/>
                  </a:schemeClr>
                </a:solidFill>
              </a:rPr>
              <a:t> 변환 </a:t>
            </a:r>
            <a:r>
              <a:rPr kumimoji="1" lang="en-US" altLang="ko-KR" sz="1400" dirty="0">
                <a:solidFill>
                  <a:schemeClr val="accent1">
                    <a:lumMod val="75000"/>
                  </a:schemeClr>
                </a:solidFill>
              </a:rPr>
              <a:t>:</a:t>
            </a:r>
            <a:r>
              <a:rPr kumimoji="1" lang="ko-KR" altLang="en-US" sz="1400" dirty="0">
                <a:solidFill>
                  <a:schemeClr val="accent1">
                    <a:lumMod val="75000"/>
                  </a:schemeClr>
                </a:solidFill>
              </a:rPr>
              <a:t> 시간 영역에서 정의된 </a:t>
            </a:r>
            <a:r>
              <a:rPr kumimoji="1" lang="ko-KR" altLang="en-US" sz="1400" dirty="0" err="1">
                <a:solidFill>
                  <a:schemeClr val="accent1">
                    <a:lumMod val="75000"/>
                  </a:schemeClr>
                </a:solidFill>
              </a:rPr>
              <a:t>비주기</a:t>
            </a:r>
            <a:r>
              <a:rPr kumimoji="1" lang="ko-KR" altLang="en-US" sz="1400" dirty="0">
                <a:solidFill>
                  <a:schemeClr val="accent1">
                    <a:lumMod val="75000"/>
                  </a:schemeClr>
                </a:solidFill>
              </a:rPr>
              <a:t> 함수 </a:t>
            </a:r>
            <a:r>
              <a:rPr kumimoji="1" lang="en-US" altLang="ko-KR" sz="1400" dirty="0">
                <a:solidFill>
                  <a:schemeClr val="accent1">
                    <a:lumMod val="75000"/>
                  </a:schemeClr>
                </a:solidFill>
              </a:rPr>
              <a:t>f(t)</a:t>
            </a:r>
            <a:r>
              <a:rPr kumimoji="1" lang="ko-KR" altLang="en-US" sz="1400" dirty="0" err="1">
                <a:solidFill>
                  <a:schemeClr val="accent1">
                    <a:lumMod val="75000"/>
                  </a:schemeClr>
                </a:solidFill>
              </a:rPr>
              <a:t>를</a:t>
            </a:r>
            <a:r>
              <a:rPr kumimoji="1" lang="ko-KR" altLang="en-US" sz="1400" dirty="0">
                <a:solidFill>
                  <a:schemeClr val="accent1">
                    <a:lumMod val="75000"/>
                  </a:schemeClr>
                </a:solidFill>
              </a:rPr>
              <a:t> 주파수 영역으로 변환 시킨다</a:t>
            </a:r>
            <a:r>
              <a:rPr kumimoji="1" lang="en-US" altLang="ko-KR" sz="1400" dirty="0">
                <a:solidFill>
                  <a:schemeClr val="accent1">
                    <a:lumMod val="75000"/>
                  </a:schemeClr>
                </a:solidFill>
              </a:rPr>
              <a:t>.</a:t>
            </a:r>
            <a:endParaRPr kumimoji="1" lang="ko-KR" altLang="en-US" sz="14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4" name="그림 13" descr="나이프이(가) 표시된 사진&#10;&#10;자동 생성된 설명">
            <a:extLst>
              <a:ext uri="{FF2B5EF4-FFF2-40B4-BE49-F238E27FC236}">
                <a16:creationId xmlns:a16="http://schemas.microsoft.com/office/drawing/2014/main" id="{EA5A519C-1D5C-344F-A531-A03B34C5D3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480" y="2169836"/>
            <a:ext cx="4674678" cy="20955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FA51482-34BB-C241-9654-9F3F2BBF4033}"/>
              </a:ext>
            </a:extLst>
          </p:cNvPr>
          <p:cNvSpPr txBox="1"/>
          <p:nvPr/>
        </p:nvSpPr>
        <p:spPr>
          <a:xfrm>
            <a:off x="868680" y="4288461"/>
            <a:ext cx="76177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dirty="0">
                <a:solidFill>
                  <a:schemeClr val="accent1">
                    <a:lumMod val="75000"/>
                  </a:schemeClr>
                </a:solidFill>
              </a:rPr>
              <a:t>역 </a:t>
            </a:r>
            <a:r>
              <a:rPr kumimoji="1" lang="ko-KR" altLang="en-US" sz="1400" dirty="0" err="1">
                <a:solidFill>
                  <a:schemeClr val="accent1">
                    <a:lumMod val="75000"/>
                  </a:schemeClr>
                </a:solidFill>
              </a:rPr>
              <a:t>푸리에</a:t>
            </a:r>
            <a:r>
              <a:rPr kumimoji="1" lang="ko-KR" altLang="en-US" sz="1400" dirty="0">
                <a:solidFill>
                  <a:schemeClr val="accent1">
                    <a:lumMod val="75000"/>
                  </a:schemeClr>
                </a:solidFill>
              </a:rPr>
              <a:t> 변환 </a:t>
            </a:r>
            <a:r>
              <a:rPr kumimoji="1" lang="en-US" altLang="ko-KR" sz="1400" dirty="0">
                <a:solidFill>
                  <a:schemeClr val="accent1">
                    <a:lumMod val="75000"/>
                  </a:schemeClr>
                </a:solidFill>
              </a:rPr>
              <a:t>:</a:t>
            </a:r>
            <a:r>
              <a:rPr kumimoji="1" lang="ko-KR" altLang="en-US" sz="1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kumimoji="1" lang="ko-KR" altLang="en-US" sz="1400" dirty="0" err="1">
                <a:solidFill>
                  <a:schemeClr val="accent1">
                    <a:lumMod val="75000"/>
                  </a:schemeClr>
                </a:solidFill>
              </a:rPr>
              <a:t>비주기</a:t>
            </a:r>
            <a:r>
              <a:rPr kumimoji="1" lang="ko-KR" altLang="en-US" sz="1400" dirty="0">
                <a:solidFill>
                  <a:schemeClr val="accent1">
                    <a:lumMod val="75000"/>
                  </a:schemeClr>
                </a:solidFill>
              </a:rPr>
              <a:t> 신호의 주파수 영역에서의 값들을 적분하여 원래의 신호를 복원한다</a:t>
            </a:r>
            <a:r>
              <a:rPr kumimoji="1" lang="en-US" altLang="ko-KR" sz="1400" dirty="0">
                <a:solidFill>
                  <a:schemeClr val="accent1">
                    <a:lumMod val="75000"/>
                  </a:schemeClr>
                </a:solidFill>
              </a:rPr>
              <a:t>.</a:t>
            </a:r>
            <a:endParaRPr kumimoji="1" lang="ko-KR" altLang="en-US" sz="14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9EAC637C-E7DB-054E-8B00-8CAD240E6A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383" y="4578255"/>
            <a:ext cx="5461000" cy="217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8902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id="{85611818-A71D-46D2-8A90-5FD18E36312C}"/>
              </a:ext>
            </a:extLst>
          </p:cNvPr>
          <p:cNvGrpSpPr/>
          <p:nvPr/>
        </p:nvGrpSpPr>
        <p:grpSpPr>
          <a:xfrm>
            <a:off x="792480" y="569267"/>
            <a:ext cx="4178972" cy="461665"/>
            <a:chOff x="701040" y="482907"/>
            <a:chExt cx="4178972" cy="461665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8E1D1497-18F5-42C6-B4C3-8E8FC808634C}"/>
                </a:ext>
              </a:extLst>
            </p:cNvPr>
            <p:cNvSpPr/>
            <p:nvPr/>
          </p:nvSpPr>
          <p:spPr>
            <a:xfrm>
              <a:off x="701040" y="482907"/>
              <a:ext cx="152400" cy="461665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54DAFE3-AE7D-414F-8322-9C0DF39D1331}"/>
                </a:ext>
              </a:extLst>
            </p:cNvPr>
            <p:cNvSpPr txBox="1"/>
            <p:nvPr/>
          </p:nvSpPr>
          <p:spPr>
            <a:xfrm>
              <a:off x="853440" y="482907"/>
              <a:ext cx="53732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>
                  <a:solidFill>
                    <a:schemeClr val="accent1">
                      <a:lumMod val="75000"/>
                    </a:schemeClr>
                  </a:solidFill>
                  <a:latin typeface="Gadugi" panose="020B0502040204020203" pitchFamily="34" charset="0"/>
                  <a:ea typeface="Gadugi" panose="020B0502040204020203" pitchFamily="34" charset="0"/>
                </a:rPr>
                <a:t>03</a:t>
              </a:r>
              <a:endParaRPr lang="ko-KR" altLang="en-US" b="1" dirty="0">
                <a:solidFill>
                  <a:schemeClr val="accent1">
                    <a:lumMod val="75000"/>
                  </a:schemeClr>
                </a:solidFill>
                <a:latin typeface="Gadugi" panose="020B0502040204020203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BA320B9-CD48-49A3-9441-1B0DE7735C0A}"/>
                </a:ext>
              </a:extLst>
            </p:cNvPr>
            <p:cNvSpPr txBox="1"/>
            <p:nvPr/>
          </p:nvSpPr>
          <p:spPr>
            <a:xfrm>
              <a:off x="1264920" y="544462"/>
              <a:ext cx="361509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solidFill>
                    <a:schemeClr val="accent1">
                      <a:lumMod val="75000"/>
                    </a:schemeClr>
                  </a:solidFill>
                  <a:latin typeface="+mn-ea"/>
                </a:rPr>
                <a:t>연속 시간 </a:t>
              </a:r>
              <a:r>
                <a:rPr lang="ko-KR" altLang="en-US" sz="1600" dirty="0" err="1">
                  <a:solidFill>
                    <a:schemeClr val="accent1">
                      <a:lumMod val="75000"/>
                    </a:schemeClr>
                  </a:solidFill>
                  <a:latin typeface="+mn-ea"/>
                </a:rPr>
                <a:t>푸리에</a:t>
              </a:r>
              <a:r>
                <a:rPr lang="ko-KR" altLang="en-US" sz="1600" dirty="0">
                  <a:solidFill>
                    <a:schemeClr val="accent1">
                      <a:lumMod val="75000"/>
                    </a:schemeClr>
                  </a:solidFill>
                  <a:latin typeface="+mn-ea"/>
                </a:rPr>
                <a:t> 변환 </a:t>
              </a:r>
              <a:r>
                <a:rPr lang="en-US" altLang="ko-KR" sz="1600" dirty="0">
                  <a:solidFill>
                    <a:schemeClr val="accent1">
                      <a:lumMod val="75000"/>
                    </a:schemeClr>
                  </a:solidFill>
                  <a:latin typeface="+mn-ea"/>
                </a:rPr>
                <a:t>(</a:t>
              </a:r>
              <a:r>
                <a:rPr lang="ko-KR" altLang="en-US" sz="1600" dirty="0">
                  <a:solidFill>
                    <a:schemeClr val="accent1">
                      <a:lumMod val="75000"/>
                    </a:schemeClr>
                  </a:solidFill>
                  <a:latin typeface="+mn-ea"/>
                </a:rPr>
                <a:t>비 주기 신호</a:t>
              </a:r>
              <a:r>
                <a:rPr lang="en-US" altLang="ko-KR" sz="1600" dirty="0">
                  <a:solidFill>
                    <a:schemeClr val="accent1">
                      <a:lumMod val="75000"/>
                    </a:schemeClr>
                  </a:solidFill>
                  <a:latin typeface="+mn-ea"/>
                </a:rPr>
                <a:t>)</a:t>
              </a:r>
              <a:endParaRPr lang="ko-KR" altLang="en-US" sz="1600" dirty="0">
                <a:solidFill>
                  <a:schemeClr val="accent1">
                    <a:lumMod val="75000"/>
                  </a:schemeClr>
                </a:solidFill>
                <a:latin typeface="+mn-ea"/>
              </a:endParaRPr>
            </a:p>
          </p:txBody>
        </p:sp>
      </p:grpSp>
      <p:pic>
        <p:nvPicPr>
          <p:cNvPr id="18" name="그림 17">
            <a:extLst>
              <a:ext uri="{FF2B5EF4-FFF2-40B4-BE49-F238E27FC236}">
                <a16:creationId xmlns:a16="http://schemas.microsoft.com/office/drawing/2014/main" id="{9B1B0BEB-AFDA-4717-BFF3-0A55D476B5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1687" y="253880"/>
            <a:ext cx="855666" cy="40324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B018C3B-71F3-42B2-A124-00C080148449}"/>
              </a:ext>
            </a:extLst>
          </p:cNvPr>
          <p:cNvSpPr txBox="1"/>
          <p:nvPr/>
        </p:nvSpPr>
        <p:spPr>
          <a:xfrm>
            <a:off x="792480" y="1265656"/>
            <a:ext cx="27302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연속 시간 </a:t>
            </a:r>
            <a:r>
              <a:rPr lang="ko-KR" altLang="en-US" sz="1600" b="1" dirty="0" err="1">
                <a:solidFill>
                  <a:schemeClr val="accent1">
                    <a:lumMod val="75000"/>
                  </a:schemeClr>
                </a:solidFill>
                <a:latin typeface="+mn-ea"/>
              </a:rPr>
              <a:t>푸리에</a:t>
            </a:r>
            <a:r>
              <a:rPr lang="ko-KR" altLang="en-US" sz="1600" b="1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 변환의 예</a:t>
            </a:r>
          </a:p>
        </p:txBody>
      </p:sp>
      <p:pic>
        <p:nvPicPr>
          <p:cNvPr id="3" name="그림 2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81545CC3-4D6D-9E44-BAF6-5561ECEB2F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480" y="1604210"/>
            <a:ext cx="5607014" cy="2425179"/>
          </a:xfrm>
          <a:prstGeom prst="rect">
            <a:avLst/>
          </a:prstGeom>
        </p:spPr>
      </p:pic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25772184-B8DA-0B4A-82A2-1BBE4D6D42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9062" y="1795933"/>
            <a:ext cx="5220458" cy="405220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24961B9-EA04-A142-BC69-D2CBDE0D84FC}"/>
              </a:ext>
            </a:extLst>
          </p:cNvPr>
          <p:cNvSpPr txBox="1"/>
          <p:nvPr/>
        </p:nvSpPr>
        <p:spPr>
          <a:xfrm>
            <a:off x="7254910" y="1423072"/>
            <a:ext cx="35349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200" dirty="0" err="1">
                <a:solidFill>
                  <a:schemeClr val="accent1">
                    <a:lumMod val="75000"/>
                  </a:schemeClr>
                </a:solidFill>
              </a:rPr>
              <a:t>사각파의</a:t>
            </a:r>
            <a:r>
              <a:rPr kumimoji="1" lang="ko-KR" altLang="en-US" sz="1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kumimoji="1" lang="ko-KR" altLang="en-US" sz="1200" dirty="0" err="1">
                <a:solidFill>
                  <a:schemeClr val="accent1">
                    <a:lumMod val="75000"/>
                  </a:schemeClr>
                </a:solidFill>
              </a:rPr>
              <a:t>푸리에</a:t>
            </a:r>
            <a:r>
              <a:rPr kumimoji="1" lang="ko-KR" altLang="en-US" sz="1200" dirty="0">
                <a:solidFill>
                  <a:schemeClr val="accent1">
                    <a:lumMod val="75000"/>
                  </a:schemeClr>
                </a:solidFill>
              </a:rPr>
              <a:t> 계수를 구하기 위한 </a:t>
            </a:r>
            <a:r>
              <a:rPr kumimoji="1" lang="ko-KR" altLang="en-US" sz="1200" dirty="0" err="1">
                <a:solidFill>
                  <a:schemeClr val="accent1">
                    <a:lumMod val="75000"/>
                  </a:schemeClr>
                </a:solidFill>
              </a:rPr>
              <a:t>분석방정식</a:t>
            </a:r>
            <a:endParaRPr kumimoji="1" lang="ko-KR" altLang="en-US" sz="12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63290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id="{85611818-A71D-46D2-8A90-5FD18E36312C}"/>
              </a:ext>
            </a:extLst>
          </p:cNvPr>
          <p:cNvGrpSpPr/>
          <p:nvPr/>
        </p:nvGrpSpPr>
        <p:grpSpPr>
          <a:xfrm>
            <a:off x="792480" y="569267"/>
            <a:ext cx="4178972" cy="461665"/>
            <a:chOff x="701040" y="482907"/>
            <a:chExt cx="4178972" cy="461665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8E1D1497-18F5-42C6-B4C3-8E8FC808634C}"/>
                </a:ext>
              </a:extLst>
            </p:cNvPr>
            <p:cNvSpPr/>
            <p:nvPr/>
          </p:nvSpPr>
          <p:spPr>
            <a:xfrm>
              <a:off x="701040" y="482907"/>
              <a:ext cx="152400" cy="461665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54DAFE3-AE7D-414F-8322-9C0DF39D1331}"/>
                </a:ext>
              </a:extLst>
            </p:cNvPr>
            <p:cNvSpPr txBox="1"/>
            <p:nvPr/>
          </p:nvSpPr>
          <p:spPr>
            <a:xfrm>
              <a:off x="853440" y="482907"/>
              <a:ext cx="53732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>
                  <a:solidFill>
                    <a:schemeClr val="accent1">
                      <a:lumMod val="75000"/>
                    </a:schemeClr>
                  </a:solidFill>
                  <a:latin typeface="Gadugi" panose="020B0502040204020203" pitchFamily="34" charset="0"/>
                  <a:ea typeface="Gadugi" panose="020B0502040204020203" pitchFamily="34" charset="0"/>
                </a:rPr>
                <a:t>03</a:t>
              </a:r>
              <a:endParaRPr lang="ko-KR" altLang="en-US" b="1" dirty="0">
                <a:solidFill>
                  <a:schemeClr val="accent1">
                    <a:lumMod val="75000"/>
                  </a:schemeClr>
                </a:solidFill>
                <a:latin typeface="Gadugi" panose="020B0502040204020203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BA320B9-CD48-49A3-9441-1B0DE7735C0A}"/>
                </a:ext>
              </a:extLst>
            </p:cNvPr>
            <p:cNvSpPr txBox="1"/>
            <p:nvPr/>
          </p:nvSpPr>
          <p:spPr>
            <a:xfrm>
              <a:off x="1264920" y="544462"/>
              <a:ext cx="361509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solidFill>
                    <a:schemeClr val="accent1">
                      <a:lumMod val="75000"/>
                    </a:schemeClr>
                  </a:solidFill>
                  <a:latin typeface="+mn-ea"/>
                </a:rPr>
                <a:t>연속 시간 </a:t>
              </a:r>
              <a:r>
                <a:rPr lang="ko-KR" altLang="en-US" sz="1600" dirty="0" err="1">
                  <a:solidFill>
                    <a:schemeClr val="accent1">
                      <a:lumMod val="75000"/>
                    </a:schemeClr>
                  </a:solidFill>
                  <a:latin typeface="+mn-ea"/>
                </a:rPr>
                <a:t>푸리에</a:t>
              </a:r>
              <a:r>
                <a:rPr lang="ko-KR" altLang="en-US" sz="1600" dirty="0">
                  <a:solidFill>
                    <a:schemeClr val="accent1">
                      <a:lumMod val="75000"/>
                    </a:schemeClr>
                  </a:solidFill>
                  <a:latin typeface="+mn-ea"/>
                </a:rPr>
                <a:t> 변환 </a:t>
              </a:r>
              <a:r>
                <a:rPr lang="en-US" altLang="ko-KR" sz="1600" dirty="0">
                  <a:solidFill>
                    <a:schemeClr val="accent1">
                      <a:lumMod val="75000"/>
                    </a:schemeClr>
                  </a:solidFill>
                  <a:latin typeface="+mn-ea"/>
                </a:rPr>
                <a:t>(</a:t>
              </a:r>
              <a:r>
                <a:rPr lang="ko-KR" altLang="en-US" sz="1600" dirty="0">
                  <a:solidFill>
                    <a:schemeClr val="accent1">
                      <a:lumMod val="75000"/>
                    </a:schemeClr>
                  </a:solidFill>
                  <a:latin typeface="+mn-ea"/>
                </a:rPr>
                <a:t>비 주기 신호</a:t>
              </a:r>
              <a:r>
                <a:rPr lang="en-US" altLang="ko-KR" sz="1600" dirty="0">
                  <a:solidFill>
                    <a:schemeClr val="accent1">
                      <a:lumMod val="75000"/>
                    </a:schemeClr>
                  </a:solidFill>
                  <a:latin typeface="+mn-ea"/>
                </a:rPr>
                <a:t>)</a:t>
              </a:r>
              <a:endParaRPr lang="ko-KR" altLang="en-US" sz="1600" dirty="0">
                <a:solidFill>
                  <a:schemeClr val="accent1">
                    <a:lumMod val="75000"/>
                  </a:schemeClr>
                </a:solidFill>
                <a:latin typeface="+mn-ea"/>
              </a:endParaRPr>
            </a:p>
          </p:txBody>
        </p:sp>
      </p:grpSp>
      <p:pic>
        <p:nvPicPr>
          <p:cNvPr id="18" name="그림 17">
            <a:extLst>
              <a:ext uri="{FF2B5EF4-FFF2-40B4-BE49-F238E27FC236}">
                <a16:creationId xmlns:a16="http://schemas.microsoft.com/office/drawing/2014/main" id="{9B1B0BEB-AFDA-4717-BFF3-0A55D476B5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1687" y="253880"/>
            <a:ext cx="855666" cy="40324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B018C3B-71F3-42B2-A124-00C080148449}"/>
              </a:ext>
            </a:extLst>
          </p:cNvPr>
          <p:cNvSpPr txBox="1"/>
          <p:nvPr/>
        </p:nvSpPr>
        <p:spPr>
          <a:xfrm>
            <a:off x="792480" y="1265656"/>
            <a:ext cx="26581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err="1">
                <a:solidFill>
                  <a:schemeClr val="accent1">
                    <a:lumMod val="75000"/>
                  </a:schemeClr>
                </a:solidFill>
                <a:latin typeface="+mn-ea"/>
              </a:rPr>
              <a:t>사각파의</a:t>
            </a:r>
            <a:r>
              <a:rPr lang="ko-KR" altLang="en-US" sz="1600" b="1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 </a:t>
            </a:r>
            <a:r>
              <a:rPr lang="ko-KR" altLang="en-US" sz="1600" b="1" dirty="0" err="1">
                <a:solidFill>
                  <a:schemeClr val="accent1">
                    <a:lumMod val="75000"/>
                  </a:schemeClr>
                </a:solidFill>
                <a:latin typeface="+mn-ea"/>
              </a:rPr>
              <a:t>푸리에</a:t>
            </a:r>
            <a:r>
              <a:rPr lang="ko-KR" altLang="en-US" sz="1600" b="1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 변환 결과</a:t>
            </a:r>
          </a:p>
        </p:txBody>
      </p:sp>
      <p:pic>
        <p:nvPicPr>
          <p:cNvPr id="5" name="그림 4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D37D903B-1589-B24C-8402-D05CC35311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680" y="1604210"/>
            <a:ext cx="4413265" cy="3561582"/>
          </a:xfrm>
          <a:prstGeom prst="rect">
            <a:avLst/>
          </a:prstGeom>
        </p:spPr>
      </p:pic>
      <p:pic>
        <p:nvPicPr>
          <p:cNvPr id="12" name="그림 11" descr="지도이(가) 표시된 사진&#10;&#10;자동 생성된 설명">
            <a:extLst>
              <a:ext uri="{FF2B5EF4-FFF2-40B4-BE49-F238E27FC236}">
                <a16:creationId xmlns:a16="http://schemas.microsoft.com/office/drawing/2014/main" id="{97BC4B4B-DA87-494D-AF1A-1D35FB4001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5013" y="1604210"/>
            <a:ext cx="4593436" cy="1938736"/>
          </a:xfrm>
          <a:prstGeom prst="rect">
            <a:avLst/>
          </a:prstGeom>
        </p:spPr>
      </p:pic>
      <p:pic>
        <p:nvPicPr>
          <p:cNvPr id="15" name="그림 14" descr="나이프이(가) 표시된 사진&#10;&#10;자동 생성된 설명">
            <a:extLst>
              <a:ext uri="{FF2B5EF4-FFF2-40B4-BE49-F238E27FC236}">
                <a16:creationId xmlns:a16="http://schemas.microsoft.com/office/drawing/2014/main" id="{9C4B1F1D-D25A-F548-95CD-68C9B2B8EB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1020" y="5279256"/>
            <a:ext cx="5749960" cy="1042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7667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id="{85611818-A71D-46D2-8A90-5FD18E36312C}"/>
              </a:ext>
            </a:extLst>
          </p:cNvPr>
          <p:cNvGrpSpPr/>
          <p:nvPr/>
        </p:nvGrpSpPr>
        <p:grpSpPr>
          <a:xfrm>
            <a:off x="792480" y="569267"/>
            <a:ext cx="4178972" cy="461665"/>
            <a:chOff x="701040" y="482907"/>
            <a:chExt cx="4178972" cy="461665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8E1D1497-18F5-42C6-B4C3-8E8FC808634C}"/>
                </a:ext>
              </a:extLst>
            </p:cNvPr>
            <p:cNvSpPr/>
            <p:nvPr/>
          </p:nvSpPr>
          <p:spPr>
            <a:xfrm>
              <a:off x="701040" y="482907"/>
              <a:ext cx="152400" cy="461665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54DAFE3-AE7D-414F-8322-9C0DF39D1331}"/>
                </a:ext>
              </a:extLst>
            </p:cNvPr>
            <p:cNvSpPr txBox="1"/>
            <p:nvPr/>
          </p:nvSpPr>
          <p:spPr>
            <a:xfrm>
              <a:off x="853440" y="482907"/>
              <a:ext cx="53732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>
                  <a:solidFill>
                    <a:schemeClr val="accent1">
                      <a:lumMod val="75000"/>
                    </a:schemeClr>
                  </a:solidFill>
                  <a:latin typeface="Gadugi" panose="020B0502040204020203" pitchFamily="34" charset="0"/>
                  <a:ea typeface="Gadugi" panose="020B0502040204020203" pitchFamily="34" charset="0"/>
                </a:rPr>
                <a:t>03</a:t>
              </a:r>
              <a:endParaRPr lang="ko-KR" altLang="en-US" b="1" dirty="0">
                <a:solidFill>
                  <a:schemeClr val="accent1">
                    <a:lumMod val="75000"/>
                  </a:schemeClr>
                </a:solidFill>
                <a:latin typeface="Gadugi" panose="020B0502040204020203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BA320B9-CD48-49A3-9441-1B0DE7735C0A}"/>
                </a:ext>
              </a:extLst>
            </p:cNvPr>
            <p:cNvSpPr txBox="1"/>
            <p:nvPr/>
          </p:nvSpPr>
          <p:spPr>
            <a:xfrm>
              <a:off x="1264920" y="544462"/>
              <a:ext cx="361509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solidFill>
                    <a:schemeClr val="accent1">
                      <a:lumMod val="75000"/>
                    </a:schemeClr>
                  </a:solidFill>
                  <a:latin typeface="+mn-ea"/>
                </a:rPr>
                <a:t>연속 시간 </a:t>
              </a:r>
              <a:r>
                <a:rPr lang="ko-KR" altLang="en-US" sz="1600" dirty="0" err="1">
                  <a:solidFill>
                    <a:schemeClr val="accent1">
                      <a:lumMod val="75000"/>
                    </a:schemeClr>
                  </a:solidFill>
                  <a:latin typeface="+mn-ea"/>
                </a:rPr>
                <a:t>푸리에</a:t>
              </a:r>
              <a:r>
                <a:rPr lang="ko-KR" altLang="en-US" sz="1600" dirty="0">
                  <a:solidFill>
                    <a:schemeClr val="accent1">
                      <a:lumMod val="75000"/>
                    </a:schemeClr>
                  </a:solidFill>
                  <a:latin typeface="+mn-ea"/>
                </a:rPr>
                <a:t> 변환 </a:t>
              </a:r>
              <a:r>
                <a:rPr lang="en-US" altLang="ko-KR" sz="1600" dirty="0">
                  <a:solidFill>
                    <a:schemeClr val="accent1">
                      <a:lumMod val="75000"/>
                    </a:schemeClr>
                  </a:solidFill>
                  <a:latin typeface="+mn-ea"/>
                </a:rPr>
                <a:t>(</a:t>
              </a:r>
              <a:r>
                <a:rPr lang="ko-KR" altLang="en-US" sz="1600" dirty="0">
                  <a:solidFill>
                    <a:schemeClr val="accent1">
                      <a:lumMod val="75000"/>
                    </a:schemeClr>
                  </a:solidFill>
                  <a:latin typeface="+mn-ea"/>
                </a:rPr>
                <a:t>비 주기 신호</a:t>
              </a:r>
              <a:r>
                <a:rPr lang="en-US" altLang="ko-KR" sz="1600" dirty="0">
                  <a:solidFill>
                    <a:schemeClr val="accent1">
                      <a:lumMod val="75000"/>
                    </a:schemeClr>
                  </a:solidFill>
                  <a:latin typeface="+mn-ea"/>
                </a:rPr>
                <a:t>)</a:t>
              </a:r>
              <a:endParaRPr lang="ko-KR" altLang="en-US" sz="1600" dirty="0">
                <a:solidFill>
                  <a:schemeClr val="accent1">
                    <a:lumMod val="75000"/>
                  </a:schemeClr>
                </a:solidFill>
                <a:latin typeface="+mn-ea"/>
              </a:endParaRPr>
            </a:p>
          </p:txBody>
        </p:sp>
      </p:grpSp>
      <p:pic>
        <p:nvPicPr>
          <p:cNvPr id="18" name="그림 17">
            <a:extLst>
              <a:ext uri="{FF2B5EF4-FFF2-40B4-BE49-F238E27FC236}">
                <a16:creationId xmlns:a16="http://schemas.microsoft.com/office/drawing/2014/main" id="{9B1B0BEB-AFDA-4717-BFF3-0A55D476B5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1687" y="253880"/>
            <a:ext cx="855666" cy="40324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B018C3B-71F3-42B2-A124-00C080148449}"/>
              </a:ext>
            </a:extLst>
          </p:cNvPr>
          <p:cNvSpPr txBox="1"/>
          <p:nvPr/>
        </p:nvSpPr>
        <p:spPr>
          <a:xfrm>
            <a:off x="792480" y="1265656"/>
            <a:ext cx="34179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err="1">
                <a:solidFill>
                  <a:schemeClr val="accent1">
                    <a:lumMod val="75000"/>
                  </a:schemeClr>
                </a:solidFill>
                <a:latin typeface="+mn-ea"/>
              </a:rPr>
              <a:t>비주기</a:t>
            </a:r>
            <a:r>
              <a:rPr lang="ko-KR" altLang="en-US" sz="1600" b="1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 </a:t>
            </a:r>
            <a:r>
              <a:rPr lang="ko-KR" altLang="en-US" sz="1600" b="1" dirty="0" err="1">
                <a:solidFill>
                  <a:schemeClr val="accent1">
                    <a:lumMod val="75000"/>
                  </a:schemeClr>
                </a:solidFill>
                <a:latin typeface="+mn-ea"/>
              </a:rPr>
              <a:t>사각파의</a:t>
            </a:r>
            <a:r>
              <a:rPr lang="ko-KR" altLang="en-US" sz="1600" b="1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 </a:t>
            </a:r>
            <a:r>
              <a:rPr lang="ko-KR" altLang="en-US" sz="1600" b="1" dirty="0" err="1">
                <a:solidFill>
                  <a:schemeClr val="accent1">
                    <a:lumMod val="75000"/>
                  </a:schemeClr>
                </a:solidFill>
                <a:latin typeface="+mn-ea"/>
              </a:rPr>
              <a:t>푸리에</a:t>
            </a:r>
            <a:r>
              <a:rPr lang="ko-KR" altLang="en-US" sz="1600" b="1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 변환 정리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BD5A47-568B-194B-AFB1-3E9EA3D33A1A}"/>
              </a:ext>
            </a:extLst>
          </p:cNvPr>
          <p:cNvSpPr txBox="1"/>
          <p:nvPr/>
        </p:nvSpPr>
        <p:spPr>
          <a:xfrm>
            <a:off x="792480" y="2028616"/>
            <a:ext cx="8448147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ko-KR" altLang="en-US" sz="1600" dirty="0">
                <a:solidFill>
                  <a:schemeClr val="accent1">
                    <a:lumMod val="75000"/>
                  </a:schemeClr>
                </a:solidFill>
              </a:rPr>
              <a:t>최초의 </a:t>
            </a:r>
            <a:r>
              <a:rPr kumimoji="1" lang="ko-KR" altLang="en-US" sz="1600" dirty="0" err="1">
                <a:solidFill>
                  <a:schemeClr val="accent1">
                    <a:lumMod val="75000"/>
                  </a:schemeClr>
                </a:solidFill>
              </a:rPr>
              <a:t>비주기</a:t>
            </a:r>
            <a:r>
              <a:rPr kumimoji="1" lang="ko-KR" altLang="en-US" sz="16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kumimoji="1" lang="ko-KR" altLang="en-US" sz="1600" dirty="0" err="1">
                <a:solidFill>
                  <a:schemeClr val="accent1">
                    <a:lumMod val="75000"/>
                  </a:schemeClr>
                </a:solidFill>
              </a:rPr>
              <a:t>사각파에서</a:t>
            </a:r>
            <a:r>
              <a:rPr kumimoji="1" lang="ko-KR" altLang="en-US" sz="1600" dirty="0">
                <a:solidFill>
                  <a:schemeClr val="accent1">
                    <a:lumMod val="75000"/>
                  </a:schemeClr>
                </a:solidFill>
              </a:rPr>
              <a:t> 동일한 패턴의 신호들을 양쪽에 더해 주기 신호를 만든다</a:t>
            </a:r>
            <a:r>
              <a:rPr kumimoji="1" lang="en-US" altLang="ko-KR" sz="1600" dirty="0">
                <a:solidFill>
                  <a:schemeClr val="accent1">
                    <a:lumMod val="75000"/>
                  </a:schemeClr>
                </a:solidFill>
              </a:rPr>
              <a:t>.</a:t>
            </a:r>
          </a:p>
          <a:p>
            <a:pPr marL="342900" indent="-342900">
              <a:buAutoNum type="arabicPeriod"/>
            </a:pPr>
            <a:endParaRPr kumimoji="1" lang="en-US" altLang="ko-KR" sz="1600" dirty="0">
              <a:solidFill>
                <a:schemeClr val="accent1">
                  <a:lumMod val="75000"/>
                </a:schemeClr>
              </a:solidFill>
            </a:endParaRPr>
          </a:p>
          <a:p>
            <a:pPr marL="342900" indent="-342900">
              <a:buAutoNum type="arabicPeriod"/>
            </a:pPr>
            <a:endParaRPr kumimoji="1" lang="en-US" altLang="ko-KR" sz="1600" dirty="0">
              <a:solidFill>
                <a:schemeClr val="accent1">
                  <a:lumMod val="75000"/>
                </a:schemeClr>
              </a:solidFill>
            </a:endParaRPr>
          </a:p>
          <a:p>
            <a:pPr marL="342900" indent="-342900">
              <a:buAutoNum type="arabicPeriod"/>
            </a:pPr>
            <a:endParaRPr kumimoji="1" lang="en-US" altLang="ko-KR" sz="1600" dirty="0">
              <a:solidFill>
                <a:schemeClr val="accent1">
                  <a:lumMod val="75000"/>
                </a:schemeClr>
              </a:solidFill>
            </a:endParaRPr>
          </a:p>
          <a:p>
            <a:pPr marL="342900" indent="-342900">
              <a:buAutoNum type="arabicPeriod"/>
            </a:pPr>
            <a:endParaRPr kumimoji="1" lang="en-US" altLang="ko-KR" sz="1600" dirty="0">
              <a:solidFill>
                <a:schemeClr val="accent1">
                  <a:lumMod val="75000"/>
                </a:schemeClr>
              </a:solidFill>
            </a:endParaRPr>
          </a:p>
          <a:p>
            <a:pPr marL="342900" indent="-342900">
              <a:buAutoNum type="arabicPeriod"/>
            </a:pPr>
            <a:endParaRPr kumimoji="1" lang="en-US" altLang="ko-KR" sz="1600" dirty="0">
              <a:solidFill>
                <a:schemeClr val="accent1">
                  <a:lumMod val="75000"/>
                </a:schemeClr>
              </a:solidFill>
            </a:endParaRPr>
          </a:p>
          <a:p>
            <a:pPr marL="342900" indent="-342900">
              <a:buAutoNum type="arabicPeriod"/>
            </a:pPr>
            <a:endParaRPr kumimoji="1" lang="en-US" altLang="ko-KR" sz="1600" dirty="0">
              <a:solidFill>
                <a:schemeClr val="accent1">
                  <a:lumMod val="75000"/>
                </a:schemeClr>
              </a:solidFill>
            </a:endParaRPr>
          </a:p>
          <a:p>
            <a:pPr marL="342900" indent="-342900">
              <a:buAutoNum type="arabicPeriod"/>
            </a:pPr>
            <a:endParaRPr kumimoji="1" lang="en-US" altLang="ko-KR" sz="1600" dirty="0">
              <a:solidFill>
                <a:schemeClr val="accent1">
                  <a:lumMod val="75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kumimoji="1" lang="ko-KR" altLang="en-US" sz="1600" dirty="0">
                <a:solidFill>
                  <a:schemeClr val="accent1">
                    <a:lumMod val="75000"/>
                  </a:schemeClr>
                </a:solidFill>
              </a:rPr>
              <a:t>여기에 </a:t>
            </a:r>
            <a:r>
              <a:rPr kumimoji="1" lang="ko-KR" altLang="en-US" sz="1600" dirty="0" err="1">
                <a:solidFill>
                  <a:schemeClr val="accent1">
                    <a:lumMod val="75000"/>
                  </a:schemeClr>
                </a:solidFill>
              </a:rPr>
              <a:t>푸리에</a:t>
            </a:r>
            <a:r>
              <a:rPr kumimoji="1" lang="ko-KR" altLang="en-US" sz="1600" dirty="0">
                <a:solidFill>
                  <a:schemeClr val="accent1">
                    <a:lumMod val="75000"/>
                  </a:schemeClr>
                </a:solidFill>
              </a:rPr>
              <a:t> 급수를 적용하고</a:t>
            </a:r>
            <a:r>
              <a:rPr kumimoji="1" lang="en-US" altLang="ko-KR" sz="1600" dirty="0">
                <a:solidFill>
                  <a:schemeClr val="accent1">
                    <a:lumMod val="75000"/>
                  </a:schemeClr>
                </a:solidFill>
              </a:rPr>
              <a:t>,</a:t>
            </a:r>
            <a:r>
              <a:rPr kumimoji="1" lang="ko-KR" altLang="en-US" sz="1600" dirty="0">
                <a:solidFill>
                  <a:schemeClr val="accent1">
                    <a:lumMod val="75000"/>
                  </a:schemeClr>
                </a:solidFill>
              </a:rPr>
              <a:t> 다시 주기를 무한대로 보내 </a:t>
            </a:r>
            <a:r>
              <a:rPr kumimoji="1" lang="ko-KR" altLang="en-US" sz="1600" dirty="0" err="1">
                <a:solidFill>
                  <a:schemeClr val="accent1">
                    <a:lumMod val="75000"/>
                  </a:schemeClr>
                </a:solidFill>
              </a:rPr>
              <a:t>푸리에</a:t>
            </a:r>
            <a:r>
              <a:rPr kumimoji="1" lang="ko-KR" altLang="en-US" sz="1600" dirty="0">
                <a:solidFill>
                  <a:schemeClr val="accent1">
                    <a:lumMod val="75000"/>
                  </a:schemeClr>
                </a:solidFill>
              </a:rPr>
              <a:t> 변환을 수행</a:t>
            </a:r>
            <a:r>
              <a:rPr kumimoji="1" lang="en-US" altLang="ko-KR" sz="1600" dirty="0">
                <a:solidFill>
                  <a:schemeClr val="accent1">
                    <a:lumMod val="75000"/>
                  </a:schemeClr>
                </a:solidFill>
              </a:rPr>
              <a:t>.</a:t>
            </a:r>
            <a:r>
              <a:rPr kumimoji="1" lang="ko-KR" altLang="en-US" sz="16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endParaRPr kumimoji="1" lang="en-US" altLang="ko-KR" sz="1600" dirty="0">
              <a:solidFill>
                <a:schemeClr val="accent1">
                  <a:lumMod val="75000"/>
                </a:schemeClr>
              </a:solidFill>
            </a:endParaRPr>
          </a:p>
          <a:p>
            <a:endParaRPr kumimoji="1" lang="en-US" altLang="ko-KR" sz="1600" dirty="0">
              <a:solidFill>
                <a:schemeClr val="accent1">
                  <a:lumMod val="75000"/>
                </a:schemeClr>
              </a:solidFill>
            </a:endParaRPr>
          </a:p>
          <a:p>
            <a:pPr marL="342900" indent="-342900">
              <a:buAutoNum type="arabicPeriod"/>
            </a:pPr>
            <a:endParaRPr kumimoji="1" lang="en-US" altLang="ko-KR" sz="1600" dirty="0">
              <a:solidFill>
                <a:schemeClr val="accent1">
                  <a:lumMod val="75000"/>
                </a:schemeClr>
              </a:solidFill>
            </a:endParaRPr>
          </a:p>
          <a:p>
            <a:pPr marL="342900" indent="-342900">
              <a:buAutoNum type="arabicPeriod"/>
            </a:pPr>
            <a:endParaRPr kumimoji="1" lang="en-US" altLang="ko-KR" sz="1600" dirty="0">
              <a:solidFill>
                <a:schemeClr val="accent1">
                  <a:lumMod val="75000"/>
                </a:schemeClr>
              </a:solidFill>
            </a:endParaRPr>
          </a:p>
          <a:p>
            <a:pPr marL="342900" indent="-342900">
              <a:buAutoNum type="arabicPeriod"/>
            </a:pPr>
            <a:endParaRPr kumimoji="1" lang="en-US" altLang="ko-KR" sz="1600" dirty="0">
              <a:solidFill>
                <a:schemeClr val="accent1">
                  <a:lumMod val="75000"/>
                </a:schemeClr>
              </a:solidFill>
            </a:endParaRPr>
          </a:p>
          <a:p>
            <a:pPr marL="342900" indent="-342900">
              <a:buAutoNum type="arabicPeriod"/>
            </a:pPr>
            <a:endParaRPr kumimoji="1" lang="en-US" altLang="ko-KR" sz="1600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kumimoji="1" lang="ko-KR" altLang="en-US" sz="1600" dirty="0">
                <a:solidFill>
                  <a:schemeClr val="accent1">
                    <a:lumMod val="75000"/>
                  </a:schemeClr>
                </a:solidFill>
              </a:rPr>
              <a:t>위의 수학적 트릭을 통해 다룰 수 없었던 </a:t>
            </a:r>
            <a:r>
              <a:rPr kumimoji="1" lang="ko-KR" altLang="en-US" sz="1600" dirty="0" err="1">
                <a:solidFill>
                  <a:schemeClr val="accent1">
                    <a:lumMod val="75000"/>
                  </a:schemeClr>
                </a:solidFill>
              </a:rPr>
              <a:t>비주기</a:t>
            </a:r>
            <a:r>
              <a:rPr kumimoji="1" lang="ko-KR" altLang="en-US" sz="1600" dirty="0">
                <a:solidFill>
                  <a:schemeClr val="accent1">
                    <a:lumMod val="75000"/>
                  </a:schemeClr>
                </a:solidFill>
              </a:rPr>
              <a:t> 신호를 </a:t>
            </a:r>
            <a:r>
              <a:rPr kumimoji="1" lang="ko-KR" altLang="en-US" sz="1600" dirty="0" err="1">
                <a:solidFill>
                  <a:schemeClr val="accent1">
                    <a:lumMod val="75000"/>
                  </a:schemeClr>
                </a:solidFill>
              </a:rPr>
              <a:t>푸리에</a:t>
            </a:r>
            <a:r>
              <a:rPr kumimoji="1" lang="ko-KR" altLang="en-US" sz="1600" dirty="0">
                <a:solidFill>
                  <a:schemeClr val="accent1">
                    <a:lumMod val="75000"/>
                  </a:schemeClr>
                </a:solidFill>
              </a:rPr>
              <a:t> 급수로 다룰 수 있게 되고 </a:t>
            </a:r>
            <a:endParaRPr kumimoji="1" lang="en-US" altLang="ko-KR" sz="1600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kumimoji="1" lang="ko-KR" altLang="en-US" sz="1600" dirty="0" err="1">
                <a:solidFill>
                  <a:schemeClr val="accent1">
                    <a:lumMod val="75000"/>
                  </a:schemeClr>
                </a:solidFill>
              </a:rPr>
              <a:t>푸리에</a:t>
            </a:r>
            <a:r>
              <a:rPr kumimoji="1" lang="ko-KR" altLang="en-US" sz="1600" dirty="0">
                <a:solidFill>
                  <a:schemeClr val="accent1">
                    <a:lumMod val="75000"/>
                  </a:schemeClr>
                </a:solidFill>
              </a:rPr>
              <a:t> 변환을 통해 주파수 영역에서 해석할 수 있게 되었다</a:t>
            </a:r>
            <a:r>
              <a:rPr kumimoji="1" lang="en-US" altLang="ko-KR" sz="1600" dirty="0">
                <a:solidFill>
                  <a:schemeClr val="accent1">
                    <a:lumMod val="75000"/>
                  </a:schemeClr>
                </a:solidFill>
              </a:rPr>
              <a:t>.</a:t>
            </a:r>
            <a:endParaRPr kumimoji="1" lang="ko-KR" altLang="en-US" sz="16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2" name="그림 11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16CEB422-B133-8B4E-8815-1BC29E7B71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7038" y="2347788"/>
            <a:ext cx="3417923" cy="1478340"/>
          </a:xfrm>
          <a:prstGeom prst="rect">
            <a:avLst/>
          </a:prstGeom>
        </p:spPr>
      </p:pic>
      <p:pic>
        <p:nvPicPr>
          <p:cNvPr id="14" name="그림 13" descr="지도이(가) 표시된 사진&#10;&#10;자동 생성된 설명">
            <a:extLst>
              <a:ext uri="{FF2B5EF4-FFF2-40B4-BE49-F238E27FC236}">
                <a16:creationId xmlns:a16="http://schemas.microsoft.com/office/drawing/2014/main" id="{69D34499-D762-1B43-B1E2-1514B12A5E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7111" y="4278062"/>
            <a:ext cx="2877775" cy="1214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5676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C4DF4DC9-BBF7-4393-9911-3B0361CDAD59}"/>
              </a:ext>
            </a:extLst>
          </p:cNvPr>
          <p:cNvGrpSpPr/>
          <p:nvPr/>
        </p:nvGrpSpPr>
        <p:grpSpPr>
          <a:xfrm>
            <a:off x="6886831" y="2497594"/>
            <a:ext cx="4719562" cy="1823958"/>
            <a:chOff x="6856351" y="2538234"/>
            <a:chExt cx="4719562" cy="1823958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9CAAF8E2-65C8-4EEC-8A9E-04274A6CDFCA}"/>
                </a:ext>
              </a:extLst>
            </p:cNvPr>
            <p:cNvSpPr txBox="1"/>
            <p:nvPr/>
          </p:nvSpPr>
          <p:spPr>
            <a:xfrm>
              <a:off x="10564618" y="2538234"/>
              <a:ext cx="89319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chemeClr val="bg1"/>
                  </a:solidFill>
                  <a:latin typeface="Gadugi" panose="020B0502040204020203" pitchFamily="34" charset="0"/>
                  <a:ea typeface="Gadugi" panose="020B0502040204020203" pitchFamily="34" charset="0"/>
                </a:rPr>
                <a:t>04</a:t>
              </a:r>
              <a:endParaRPr lang="ko-KR" altLang="en-US" sz="2400" b="1" dirty="0">
                <a:solidFill>
                  <a:schemeClr val="bg1"/>
                </a:solidFill>
                <a:latin typeface="Gadugi" panose="020B0502040204020203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C8E7582-C67A-43F8-87C6-5D8CA53E4171}"/>
                </a:ext>
              </a:extLst>
            </p:cNvPr>
            <p:cNvSpPr txBox="1"/>
            <p:nvPr/>
          </p:nvSpPr>
          <p:spPr>
            <a:xfrm>
              <a:off x="6856351" y="3469640"/>
              <a:ext cx="4719562" cy="8925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sz="3600" b="1" dirty="0">
                  <a:solidFill>
                    <a:schemeClr val="bg1"/>
                  </a:solidFill>
                  <a:latin typeface="Gadugi" panose="020B0502040204020203" pitchFamily="34" charset="0"/>
                  <a:ea typeface="Gadugi" panose="020B0502040204020203" pitchFamily="34" charset="0"/>
                </a:rPr>
                <a:t>연속 시간 </a:t>
              </a:r>
              <a:r>
                <a:rPr lang="ko-KR" altLang="en-US" sz="3600" b="1" dirty="0" err="1">
                  <a:solidFill>
                    <a:schemeClr val="bg1"/>
                  </a:solidFill>
                  <a:latin typeface="Gadugi" panose="020B0502040204020203" pitchFamily="34" charset="0"/>
                  <a:ea typeface="Gadugi" panose="020B0502040204020203" pitchFamily="34" charset="0"/>
                </a:rPr>
                <a:t>푸리에</a:t>
              </a:r>
              <a:r>
                <a:rPr lang="ko-KR" altLang="en-US" sz="3600" b="1" dirty="0">
                  <a:solidFill>
                    <a:schemeClr val="bg1"/>
                  </a:solidFill>
                  <a:latin typeface="Gadugi" panose="020B0502040204020203" pitchFamily="34" charset="0"/>
                  <a:ea typeface="Gadugi" panose="020B0502040204020203" pitchFamily="34" charset="0"/>
                </a:rPr>
                <a:t> 변환</a:t>
              </a:r>
              <a:endParaRPr lang="en-US" altLang="ko-KR" sz="3600" b="1" dirty="0">
                <a:solidFill>
                  <a:schemeClr val="bg1"/>
                </a:solidFill>
                <a:latin typeface="Gadugi" panose="020B0502040204020203" pitchFamily="34" charset="0"/>
                <a:ea typeface="Gadugi" panose="020B0502040204020203" pitchFamily="34" charset="0"/>
              </a:endParaRPr>
            </a:p>
            <a:p>
              <a:pPr algn="r"/>
              <a:r>
                <a:rPr lang="en-US" altLang="ko-KR" sz="1600" b="1" dirty="0">
                  <a:solidFill>
                    <a:schemeClr val="bg1"/>
                  </a:solidFill>
                  <a:latin typeface="Gadugi" panose="020B0502040204020203" pitchFamily="34" charset="0"/>
                </a:rPr>
                <a:t>&lt;</a:t>
              </a:r>
              <a:r>
                <a:rPr lang="ko-KR" altLang="en-US" sz="1600" b="1" dirty="0">
                  <a:solidFill>
                    <a:schemeClr val="bg1"/>
                  </a:solidFill>
                  <a:latin typeface="Gadugi" panose="020B0502040204020203" pitchFamily="34" charset="0"/>
                </a:rPr>
                <a:t>주기 함수</a:t>
              </a:r>
              <a:r>
                <a:rPr lang="en-US" altLang="ko-KR" sz="1600" b="1" dirty="0">
                  <a:solidFill>
                    <a:schemeClr val="bg1"/>
                  </a:solidFill>
                  <a:latin typeface="Gadugi" panose="020B0502040204020203" pitchFamily="34" charset="0"/>
                </a:rPr>
                <a:t>&gt;</a:t>
              </a:r>
              <a:endParaRPr lang="ko-KR" altLang="en-US" sz="1600" b="1" dirty="0">
                <a:solidFill>
                  <a:schemeClr val="bg1"/>
                </a:solidFill>
                <a:latin typeface="Gadug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472132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id="{85611818-A71D-46D2-8A90-5FD18E36312C}"/>
              </a:ext>
            </a:extLst>
          </p:cNvPr>
          <p:cNvGrpSpPr/>
          <p:nvPr/>
        </p:nvGrpSpPr>
        <p:grpSpPr>
          <a:xfrm>
            <a:off x="792480" y="569267"/>
            <a:ext cx="3901653" cy="461665"/>
            <a:chOff x="701040" y="482907"/>
            <a:chExt cx="3901653" cy="461665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8E1D1497-18F5-42C6-B4C3-8E8FC808634C}"/>
                </a:ext>
              </a:extLst>
            </p:cNvPr>
            <p:cNvSpPr/>
            <p:nvPr/>
          </p:nvSpPr>
          <p:spPr>
            <a:xfrm>
              <a:off x="701040" y="482907"/>
              <a:ext cx="152400" cy="461665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54DAFE3-AE7D-414F-8322-9C0DF39D1331}"/>
                </a:ext>
              </a:extLst>
            </p:cNvPr>
            <p:cNvSpPr txBox="1"/>
            <p:nvPr/>
          </p:nvSpPr>
          <p:spPr>
            <a:xfrm>
              <a:off x="853440" y="482907"/>
              <a:ext cx="53732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>
                  <a:solidFill>
                    <a:schemeClr val="accent1">
                      <a:lumMod val="75000"/>
                    </a:schemeClr>
                  </a:solidFill>
                  <a:latin typeface="Gadugi" panose="020B0502040204020203" pitchFamily="34" charset="0"/>
                  <a:ea typeface="Gadugi" panose="020B0502040204020203" pitchFamily="34" charset="0"/>
                </a:rPr>
                <a:t>04</a:t>
              </a:r>
              <a:endParaRPr lang="ko-KR" altLang="en-US" b="1" dirty="0">
                <a:solidFill>
                  <a:schemeClr val="accent1">
                    <a:lumMod val="75000"/>
                  </a:schemeClr>
                </a:solidFill>
                <a:latin typeface="Gadugi" panose="020B0502040204020203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BA320B9-CD48-49A3-9441-1B0DE7735C0A}"/>
                </a:ext>
              </a:extLst>
            </p:cNvPr>
            <p:cNvSpPr txBox="1"/>
            <p:nvPr/>
          </p:nvSpPr>
          <p:spPr>
            <a:xfrm>
              <a:off x="1264920" y="544462"/>
              <a:ext cx="333777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solidFill>
                    <a:schemeClr val="accent1">
                      <a:lumMod val="75000"/>
                    </a:schemeClr>
                  </a:solidFill>
                  <a:latin typeface="+mn-ea"/>
                </a:rPr>
                <a:t>연속 시간 </a:t>
              </a:r>
              <a:r>
                <a:rPr lang="ko-KR" altLang="en-US" sz="1600" dirty="0" err="1">
                  <a:solidFill>
                    <a:schemeClr val="accent1">
                      <a:lumMod val="75000"/>
                    </a:schemeClr>
                  </a:solidFill>
                  <a:latin typeface="+mn-ea"/>
                </a:rPr>
                <a:t>푸리에</a:t>
              </a:r>
              <a:r>
                <a:rPr lang="ko-KR" altLang="en-US" sz="1600" dirty="0">
                  <a:solidFill>
                    <a:schemeClr val="accent1">
                      <a:lumMod val="75000"/>
                    </a:schemeClr>
                  </a:solidFill>
                  <a:latin typeface="+mn-ea"/>
                </a:rPr>
                <a:t> 변환 </a:t>
              </a:r>
              <a:r>
                <a:rPr lang="en-US" altLang="ko-KR" sz="1600" dirty="0">
                  <a:solidFill>
                    <a:schemeClr val="accent1">
                      <a:lumMod val="75000"/>
                    </a:schemeClr>
                  </a:solidFill>
                  <a:latin typeface="+mn-ea"/>
                </a:rPr>
                <a:t>(</a:t>
              </a:r>
              <a:r>
                <a:rPr lang="ko-KR" altLang="en-US" sz="1600" dirty="0">
                  <a:solidFill>
                    <a:schemeClr val="accent1">
                      <a:lumMod val="75000"/>
                    </a:schemeClr>
                  </a:solidFill>
                  <a:latin typeface="+mn-ea"/>
                </a:rPr>
                <a:t>주기 신호</a:t>
              </a:r>
              <a:r>
                <a:rPr lang="en-US" altLang="ko-KR" sz="1600" dirty="0">
                  <a:solidFill>
                    <a:schemeClr val="accent1">
                      <a:lumMod val="75000"/>
                    </a:schemeClr>
                  </a:solidFill>
                  <a:latin typeface="+mn-ea"/>
                </a:rPr>
                <a:t>)</a:t>
              </a:r>
              <a:endParaRPr lang="ko-KR" altLang="en-US" sz="1600" dirty="0">
                <a:solidFill>
                  <a:schemeClr val="accent1">
                    <a:lumMod val="75000"/>
                  </a:schemeClr>
                </a:solidFill>
                <a:latin typeface="+mn-ea"/>
              </a:endParaRPr>
            </a:p>
          </p:txBody>
        </p:sp>
      </p:grpSp>
      <p:pic>
        <p:nvPicPr>
          <p:cNvPr id="18" name="그림 17">
            <a:extLst>
              <a:ext uri="{FF2B5EF4-FFF2-40B4-BE49-F238E27FC236}">
                <a16:creationId xmlns:a16="http://schemas.microsoft.com/office/drawing/2014/main" id="{9B1B0BEB-AFDA-4717-BFF3-0A55D476B5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1687" y="253880"/>
            <a:ext cx="855666" cy="403245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F8A6CF1A-7CF6-8642-8BB2-1EAB55569B4A}"/>
              </a:ext>
            </a:extLst>
          </p:cNvPr>
          <p:cNvSpPr txBox="1"/>
          <p:nvPr/>
        </p:nvSpPr>
        <p:spPr>
          <a:xfrm>
            <a:off x="855980" y="1252956"/>
            <a:ext cx="24529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델타 함수와 </a:t>
            </a:r>
            <a:r>
              <a:rPr lang="ko-KR" altLang="en-US" sz="1600" b="1" dirty="0" err="1">
                <a:solidFill>
                  <a:schemeClr val="accent1">
                    <a:lumMod val="75000"/>
                  </a:schemeClr>
                </a:solidFill>
                <a:latin typeface="+mn-ea"/>
              </a:rPr>
              <a:t>임펄스</a:t>
            </a:r>
            <a:r>
              <a:rPr lang="ko-KR" altLang="en-US" sz="1600" b="1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 응답</a:t>
            </a:r>
          </a:p>
        </p:txBody>
      </p:sp>
      <p:pic>
        <p:nvPicPr>
          <p:cNvPr id="8" name="그림 7" descr="시계, 조류이(가) 표시된 사진&#10;&#10;자동 생성된 설명">
            <a:extLst>
              <a:ext uri="{FF2B5EF4-FFF2-40B4-BE49-F238E27FC236}">
                <a16:creationId xmlns:a16="http://schemas.microsoft.com/office/drawing/2014/main" id="{303EB55C-D769-4346-A18B-4C76C4F1F4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480" y="2184363"/>
            <a:ext cx="7431114" cy="2815200"/>
          </a:xfrm>
          <a:prstGeom prst="rect">
            <a:avLst/>
          </a:prstGeom>
        </p:spPr>
      </p:pic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56A01D90-FD75-124B-A096-367CFAB2CD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3594" y="1249978"/>
            <a:ext cx="3226534" cy="28194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0CAF2B1C-1E14-694A-A60E-A0A8D53061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0134" y="4256652"/>
            <a:ext cx="3393454" cy="2204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7273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C4DF4DC9-BBF7-4393-9911-3B0361CDAD59}"/>
              </a:ext>
            </a:extLst>
          </p:cNvPr>
          <p:cNvGrpSpPr/>
          <p:nvPr/>
        </p:nvGrpSpPr>
        <p:grpSpPr>
          <a:xfrm>
            <a:off x="2821057" y="2497594"/>
            <a:ext cx="8792792" cy="1477328"/>
            <a:chOff x="2790577" y="2538234"/>
            <a:chExt cx="8792792" cy="1477328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9CAAF8E2-65C8-4EEC-8A9E-04274A6CDFCA}"/>
                </a:ext>
              </a:extLst>
            </p:cNvPr>
            <p:cNvSpPr txBox="1"/>
            <p:nvPr/>
          </p:nvSpPr>
          <p:spPr>
            <a:xfrm>
              <a:off x="10564618" y="2538234"/>
              <a:ext cx="89319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chemeClr val="bg1"/>
                  </a:solidFill>
                  <a:latin typeface="Gadugi" panose="020B0502040204020203" pitchFamily="34" charset="0"/>
                  <a:ea typeface="Gadugi" panose="020B0502040204020203" pitchFamily="34" charset="0"/>
                </a:rPr>
                <a:t>01</a:t>
              </a:r>
              <a:endParaRPr lang="ko-KR" altLang="en-US" sz="2400" b="1" dirty="0">
                <a:solidFill>
                  <a:schemeClr val="bg1"/>
                </a:solidFill>
                <a:latin typeface="Gadugi" panose="020B0502040204020203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C8E7582-C67A-43F8-87C6-5D8CA53E4171}"/>
                </a:ext>
              </a:extLst>
            </p:cNvPr>
            <p:cNvSpPr txBox="1"/>
            <p:nvPr/>
          </p:nvSpPr>
          <p:spPr>
            <a:xfrm>
              <a:off x="2790577" y="3369231"/>
              <a:ext cx="879279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>
                  <a:solidFill>
                    <a:schemeClr val="bg1"/>
                  </a:solidFill>
                  <a:latin typeface="Gadugi" panose="020B0502040204020203" pitchFamily="34" charset="0"/>
                  <a:ea typeface="Gadugi" panose="020B0502040204020203" pitchFamily="34" charset="0"/>
                </a:rPr>
                <a:t>				    </a:t>
              </a:r>
              <a:r>
                <a:rPr lang="ko-KR" altLang="en-US" sz="3600" b="1" dirty="0" err="1">
                  <a:solidFill>
                    <a:schemeClr val="bg1"/>
                  </a:solidFill>
                  <a:latin typeface="Gadugi" panose="020B0502040204020203" pitchFamily="34" charset="0"/>
                  <a:ea typeface="Gadugi" panose="020B0502040204020203" pitchFamily="34" charset="0"/>
                </a:rPr>
                <a:t>푸리에</a:t>
              </a:r>
              <a:r>
                <a:rPr lang="ko-KR" altLang="en-US" sz="3600" b="1" dirty="0">
                  <a:solidFill>
                    <a:schemeClr val="bg1"/>
                  </a:solidFill>
                  <a:latin typeface="Gadugi" panose="020B0502040204020203" pitchFamily="34" charset="0"/>
                  <a:ea typeface="Gadugi" panose="020B0502040204020203" pitchFamily="34" charset="0"/>
                </a:rPr>
                <a:t> 급수와 </a:t>
              </a:r>
              <a:r>
                <a:rPr lang="ko-KR" altLang="en-US" sz="3600" b="1" dirty="0" err="1">
                  <a:solidFill>
                    <a:schemeClr val="bg1"/>
                  </a:solidFill>
                  <a:latin typeface="Gadugi" panose="020B0502040204020203" pitchFamily="34" charset="0"/>
                  <a:ea typeface="Gadugi" panose="020B0502040204020203" pitchFamily="34" charset="0"/>
                </a:rPr>
                <a:t>직교성</a:t>
              </a:r>
              <a:endParaRPr lang="ko-KR" altLang="en-US" sz="1600" b="1" dirty="0">
                <a:solidFill>
                  <a:schemeClr val="bg1"/>
                </a:solidFill>
                <a:latin typeface="Gadug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661505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id="{85611818-A71D-46D2-8A90-5FD18E36312C}"/>
              </a:ext>
            </a:extLst>
          </p:cNvPr>
          <p:cNvGrpSpPr/>
          <p:nvPr/>
        </p:nvGrpSpPr>
        <p:grpSpPr>
          <a:xfrm>
            <a:off x="792480" y="569267"/>
            <a:ext cx="3901653" cy="461665"/>
            <a:chOff x="701040" y="482907"/>
            <a:chExt cx="3901653" cy="461665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8E1D1497-18F5-42C6-B4C3-8E8FC808634C}"/>
                </a:ext>
              </a:extLst>
            </p:cNvPr>
            <p:cNvSpPr/>
            <p:nvPr/>
          </p:nvSpPr>
          <p:spPr>
            <a:xfrm>
              <a:off x="701040" y="482907"/>
              <a:ext cx="152400" cy="461665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54DAFE3-AE7D-414F-8322-9C0DF39D1331}"/>
                </a:ext>
              </a:extLst>
            </p:cNvPr>
            <p:cNvSpPr txBox="1"/>
            <p:nvPr/>
          </p:nvSpPr>
          <p:spPr>
            <a:xfrm>
              <a:off x="853440" y="482907"/>
              <a:ext cx="53732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>
                  <a:solidFill>
                    <a:schemeClr val="accent1">
                      <a:lumMod val="75000"/>
                    </a:schemeClr>
                  </a:solidFill>
                  <a:latin typeface="Gadugi" panose="020B0502040204020203" pitchFamily="34" charset="0"/>
                  <a:ea typeface="Gadugi" panose="020B0502040204020203" pitchFamily="34" charset="0"/>
                </a:rPr>
                <a:t>04</a:t>
              </a:r>
              <a:endParaRPr lang="ko-KR" altLang="en-US" b="1" dirty="0">
                <a:solidFill>
                  <a:schemeClr val="accent1">
                    <a:lumMod val="75000"/>
                  </a:schemeClr>
                </a:solidFill>
                <a:latin typeface="Gadugi" panose="020B0502040204020203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BA320B9-CD48-49A3-9441-1B0DE7735C0A}"/>
                </a:ext>
              </a:extLst>
            </p:cNvPr>
            <p:cNvSpPr txBox="1"/>
            <p:nvPr/>
          </p:nvSpPr>
          <p:spPr>
            <a:xfrm>
              <a:off x="1264920" y="544462"/>
              <a:ext cx="333777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solidFill>
                    <a:schemeClr val="accent1">
                      <a:lumMod val="75000"/>
                    </a:schemeClr>
                  </a:solidFill>
                  <a:latin typeface="+mn-ea"/>
                </a:rPr>
                <a:t>연속 시간 </a:t>
              </a:r>
              <a:r>
                <a:rPr lang="ko-KR" altLang="en-US" sz="1600" dirty="0" err="1">
                  <a:solidFill>
                    <a:schemeClr val="accent1">
                      <a:lumMod val="75000"/>
                    </a:schemeClr>
                  </a:solidFill>
                  <a:latin typeface="+mn-ea"/>
                </a:rPr>
                <a:t>푸리에</a:t>
              </a:r>
              <a:r>
                <a:rPr lang="ko-KR" altLang="en-US" sz="1600" dirty="0">
                  <a:solidFill>
                    <a:schemeClr val="accent1">
                      <a:lumMod val="75000"/>
                    </a:schemeClr>
                  </a:solidFill>
                  <a:latin typeface="+mn-ea"/>
                </a:rPr>
                <a:t> 변환 </a:t>
              </a:r>
              <a:r>
                <a:rPr lang="en-US" altLang="ko-KR" sz="1600" dirty="0">
                  <a:solidFill>
                    <a:schemeClr val="accent1">
                      <a:lumMod val="75000"/>
                    </a:schemeClr>
                  </a:solidFill>
                  <a:latin typeface="+mn-ea"/>
                </a:rPr>
                <a:t>(</a:t>
              </a:r>
              <a:r>
                <a:rPr lang="ko-KR" altLang="en-US" sz="1600" dirty="0">
                  <a:solidFill>
                    <a:schemeClr val="accent1">
                      <a:lumMod val="75000"/>
                    </a:schemeClr>
                  </a:solidFill>
                  <a:latin typeface="+mn-ea"/>
                </a:rPr>
                <a:t>주기 신호</a:t>
              </a:r>
              <a:r>
                <a:rPr lang="en-US" altLang="ko-KR" sz="1600" dirty="0">
                  <a:solidFill>
                    <a:schemeClr val="accent1">
                      <a:lumMod val="75000"/>
                    </a:schemeClr>
                  </a:solidFill>
                  <a:latin typeface="+mn-ea"/>
                </a:rPr>
                <a:t>)</a:t>
              </a:r>
              <a:endParaRPr lang="ko-KR" altLang="en-US" sz="1600" dirty="0">
                <a:solidFill>
                  <a:schemeClr val="accent1">
                    <a:lumMod val="75000"/>
                  </a:schemeClr>
                </a:solidFill>
                <a:latin typeface="+mn-ea"/>
              </a:endParaRPr>
            </a:p>
          </p:txBody>
        </p:sp>
      </p:grpSp>
      <p:pic>
        <p:nvPicPr>
          <p:cNvPr id="18" name="그림 17">
            <a:extLst>
              <a:ext uri="{FF2B5EF4-FFF2-40B4-BE49-F238E27FC236}">
                <a16:creationId xmlns:a16="http://schemas.microsoft.com/office/drawing/2014/main" id="{9B1B0BEB-AFDA-4717-BFF3-0A55D476B5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1687" y="253880"/>
            <a:ext cx="855666" cy="403245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F8A6CF1A-7CF6-8642-8BB2-1EAB55569B4A}"/>
              </a:ext>
            </a:extLst>
          </p:cNvPr>
          <p:cNvSpPr txBox="1"/>
          <p:nvPr/>
        </p:nvSpPr>
        <p:spPr>
          <a:xfrm>
            <a:off x="855980" y="1252956"/>
            <a:ext cx="30107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델타 함수와 </a:t>
            </a:r>
            <a:r>
              <a:rPr lang="ko-KR" altLang="en-US" sz="1600" b="1" dirty="0" err="1">
                <a:solidFill>
                  <a:schemeClr val="accent1">
                    <a:lumMod val="75000"/>
                  </a:schemeClr>
                </a:solidFill>
                <a:latin typeface="+mn-ea"/>
              </a:rPr>
              <a:t>임펄스</a:t>
            </a:r>
            <a:r>
              <a:rPr lang="ko-KR" altLang="en-US" sz="1600" b="1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 응답</a:t>
            </a:r>
            <a:r>
              <a:rPr lang="en-US" altLang="ko-KR" sz="1600" b="1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(</a:t>
            </a:r>
            <a:r>
              <a:rPr lang="ko-KR" altLang="en-US" sz="1600" b="1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이동</a:t>
            </a:r>
            <a:r>
              <a:rPr lang="en-US" altLang="ko-KR" sz="1600" b="1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)</a:t>
            </a:r>
            <a:endParaRPr lang="ko-KR" altLang="en-US" sz="1600" b="1" dirty="0">
              <a:solidFill>
                <a:schemeClr val="accent1">
                  <a:lumMod val="75000"/>
                </a:schemeClr>
              </a:solidFill>
              <a:latin typeface="+mn-ea"/>
            </a:endParaRPr>
          </a:p>
        </p:txBody>
      </p:sp>
      <p:pic>
        <p:nvPicPr>
          <p:cNvPr id="3" name="그림 2" descr="시계이(가) 표시된 사진&#10;&#10;자동 생성된 설명">
            <a:extLst>
              <a:ext uri="{FF2B5EF4-FFF2-40B4-BE49-F238E27FC236}">
                <a16:creationId xmlns:a16="http://schemas.microsoft.com/office/drawing/2014/main" id="{028D0BB3-A5E1-624F-B3DF-9D546B18E5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448" y="2096860"/>
            <a:ext cx="6538585" cy="266427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D881309-67DC-6C47-8085-A7D98B15F4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6033" y="1896050"/>
            <a:ext cx="4099827" cy="266427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80131CB-1864-2746-B997-10D9818D4626}"/>
                  </a:ext>
                </a:extLst>
              </p:cNvPr>
              <p:cNvSpPr txBox="1"/>
              <p:nvPr/>
            </p:nvSpPr>
            <p:spPr>
              <a:xfrm>
                <a:off x="879123" y="5065679"/>
                <a:ext cx="1043375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ko-KR" sz="14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kumimoji="1" lang="en-US" altLang="ko-KR" sz="14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ko-KR" sz="14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kumimoji="1" lang="ko-KR" altLang="en-US" sz="1400" dirty="0">
                    <a:solidFill>
                      <a:schemeClr val="accent1">
                        <a:lumMod val="75000"/>
                      </a:schemeClr>
                    </a:solidFill>
                  </a:rPr>
                  <a:t>에서만 함수 값이 존재하므로 이동된 델타 함수를 통해 어떤 시스템의 임의의 시간 </a:t>
                </a:r>
                <a:r>
                  <a:rPr kumimoji="1" lang="en-US" altLang="ko-KR" sz="1400" dirty="0">
                    <a:solidFill>
                      <a:schemeClr val="accent1">
                        <a:lumMod val="75000"/>
                      </a:schemeClr>
                    </a:solidFill>
                  </a:rPr>
                  <a:t>a</a:t>
                </a:r>
                <a:r>
                  <a:rPr kumimoji="1" lang="ko-KR" altLang="en-US" sz="1400" dirty="0">
                    <a:solidFill>
                      <a:schemeClr val="accent1">
                        <a:lumMod val="75000"/>
                      </a:schemeClr>
                    </a:solidFill>
                  </a:rPr>
                  <a:t>에서의 </a:t>
                </a:r>
                <a:r>
                  <a:rPr kumimoji="1" lang="ko-KR" altLang="en-US" sz="1400" dirty="0" err="1">
                    <a:solidFill>
                      <a:schemeClr val="accent1">
                        <a:lumMod val="75000"/>
                      </a:schemeClr>
                    </a:solidFill>
                  </a:rPr>
                  <a:t>임펄스</a:t>
                </a:r>
                <a:r>
                  <a:rPr kumimoji="1" lang="ko-KR" altLang="en-US" sz="1400" dirty="0">
                    <a:solidFill>
                      <a:schemeClr val="accent1">
                        <a:lumMod val="75000"/>
                      </a:schemeClr>
                    </a:solidFill>
                  </a:rPr>
                  <a:t> 응답을 확인 할 수 있다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80131CB-1864-2746-B997-10D9818D46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123" y="5065679"/>
                <a:ext cx="10433754" cy="307777"/>
              </a:xfrm>
              <a:prstGeom prst="rect">
                <a:avLst/>
              </a:prstGeom>
              <a:blipFill>
                <a:blip r:embed="rId5"/>
                <a:stretch>
                  <a:fillRect t="-4000" b="-2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803312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id="{85611818-A71D-46D2-8A90-5FD18E36312C}"/>
              </a:ext>
            </a:extLst>
          </p:cNvPr>
          <p:cNvGrpSpPr/>
          <p:nvPr/>
        </p:nvGrpSpPr>
        <p:grpSpPr>
          <a:xfrm>
            <a:off x="792480" y="569267"/>
            <a:ext cx="3901653" cy="461665"/>
            <a:chOff x="701040" y="482907"/>
            <a:chExt cx="3901653" cy="461665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8E1D1497-18F5-42C6-B4C3-8E8FC808634C}"/>
                </a:ext>
              </a:extLst>
            </p:cNvPr>
            <p:cNvSpPr/>
            <p:nvPr/>
          </p:nvSpPr>
          <p:spPr>
            <a:xfrm>
              <a:off x="701040" y="482907"/>
              <a:ext cx="152400" cy="461665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54DAFE3-AE7D-414F-8322-9C0DF39D1331}"/>
                </a:ext>
              </a:extLst>
            </p:cNvPr>
            <p:cNvSpPr txBox="1"/>
            <p:nvPr/>
          </p:nvSpPr>
          <p:spPr>
            <a:xfrm>
              <a:off x="853440" y="482907"/>
              <a:ext cx="53732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>
                  <a:solidFill>
                    <a:schemeClr val="accent1">
                      <a:lumMod val="75000"/>
                    </a:schemeClr>
                  </a:solidFill>
                  <a:latin typeface="Gadugi" panose="020B0502040204020203" pitchFamily="34" charset="0"/>
                  <a:ea typeface="Gadugi" panose="020B0502040204020203" pitchFamily="34" charset="0"/>
                </a:rPr>
                <a:t>04</a:t>
              </a:r>
              <a:endParaRPr lang="ko-KR" altLang="en-US" b="1" dirty="0">
                <a:solidFill>
                  <a:schemeClr val="accent1">
                    <a:lumMod val="75000"/>
                  </a:schemeClr>
                </a:solidFill>
                <a:latin typeface="Gadugi" panose="020B0502040204020203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BA320B9-CD48-49A3-9441-1B0DE7735C0A}"/>
                </a:ext>
              </a:extLst>
            </p:cNvPr>
            <p:cNvSpPr txBox="1"/>
            <p:nvPr/>
          </p:nvSpPr>
          <p:spPr>
            <a:xfrm>
              <a:off x="1264920" y="544462"/>
              <a:ext cx="333777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solidFill>
                    <a:schemeClr val="accent1">
                      <a:lumMod val="75000"/>
                    </a:schemeClr>
                  </a:solidFill>
                  <a:latin typeface="+mn-ea"/>
                </a:rPr>
                <a:t>연속 시간 </a:t>
              </a:r>
              <a:r>
                <a:rPr lang="ko-KR" altLang="en-US" sz="1600" dirty="0" err="1">
                  <a:solidFill>
                    <a:schemeClr val="accent1">
                      <a:lumMod val="75000"/>
                    </a:schemeClr>
                  </a:solidFill>
                  <a:latin typeface="+mn-ea"/>
                </a:rPr>
                <a:t>푸리에</a:t>
              </a:r>
              <a:r>
                <a:rPr lang="ko-KR" altLang="en-US" sz="1600" dirty="0">
                  <a:solidFill>
                    <a:schemeClr val="accent1">
                      <a:lumMod val="75000"/>
                    </a:schemeClr>
                  </a:solidFill>
                  <a:latin typeface="+mn-ea"/>
                </a:rPr>
                <a:t> 변환 </a:t>
              </a:r>
              <a:r>
                <a:rPr lang="en-US" altLang="ko-KR" sz="1600" dirty="0">
                  <a:solidFill>
                    <a:schemeClr val="accent1">
                      <a:lumMod val="75000"/>
                    </a:schemeClr>
                  </a:solidFill>
                  <a:latin typeface="+mn-ea"/>
                </a:rPr>
                <a:t>(</a:t>
              </a:r>
              <a:r>
                <a:rPr lang="ko-KR" altLang="en-US" sz="1600" dirty="0">
                  <a:solidFill>
                    <a:schemeClr val="accent1">
                      <a:lumMod val="75000"/>
                    </a:schemeClr>
                  </a:solidFill>
                  <a:latin typeface="+mn-ea"/>
                </a:rPr>
                <a:t>주기 신호</a:t>
              </a:r>
              <a:r>
                <a:rPr lang="en-US" altLang="ko-KR" sz="1600" dirty="0">
                  <a:solidFill>
                    <a:schemeClr val="accent1">
                      <a:lumMod val="75000"/>
                    </a:schemeClr>
                  </a:solidFill>
                  <a:latin typeface="+mn-ea"/>
                </a:rPr>
                <a:t>)</a:t>
              </a:r>
              <a:endParaRPr lang="ko-KR" altLang="en-US" sz="1600" dirty="0">
                <a:solidFill>
                  <a:schemeClr val="accent1">
                    <a:lumMod val="75000"/>
                  </a:schemeClr>
                </a:solidFill>
                <a:latin typeface="+mn-ea"/>
              </a:endParaRPr>
            </a:p>
          </p:txBody>
        </p:sp>
      </p:grpSp>
      <p:pic>
        <p:nvPicPr>
          <p:cNvPr id="18" name="그림 17">
            <a:extLst>
              <a:ext uri="{FF2B5EF4-FFF2-40B4-BE49-F238E27FC236}">
                <a16:creationId xmlns:a16="http://schemas.microsoft.com/office/drawing/2014/main" id="{9B1B0BEB-AFDA-4717-BFF3-0A55D476B5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1687" y="253880"/>
            <a:ext cx="855666" cy="403245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F8A6CF1A-7CF6-8642-8BB2-1EAB55569B4A}"/>
              </a:ext>
            </a:extLst>
          </p:cNvPr>
          <p:cNvSpPr txBox="1"/>
          <p:nvPr/>
        </p:nvSpPr>
        <p:spPr>
          <a:xfrm>
            <a:off x="855980" y="1252956"/>
            <a:ext cx="17652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델타 함수의 특성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D46BF7-06FD-BD41-8487-9A6D6D2DAC0B}"/>
              </a:ext>
            </a:extLst>
          </p:cNvPr>
          <p:cNvSpPr txBox="1"/>
          <p:nvPr/>
        </p:nvSpPr>
        <p:spPr>
          <a:xfrm>
            <a:off x="792480" y="1875090"/>
            <a:ext cx="1145217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dirty="0">
                <a:solidFill>
                  <a:schemeClr val="accent1">
                    <a:lumMod val="75000"/>
                  </a:schemeClr>
                </a:solidFill>
              </a:rPr>
              <a:t>-</a:t>
            </a:r>
            <a:r>
              <a:rPr kumimoji="1" lang="ko-KR" altLang="en-US" sz="1400" dirty="0">
                <a:solidFill>
                  <a:schemeClr val="accent1">
                    <a:lumMod val="75000"/>
                  </a:schemeClr>
                </a:solidFill>
              </a:rPr>
              <a:t> 계단 함수와 델타 함수는 선형 </a:t>
            </a:r>
            <a:r>
              <a:rPr kumimoji="1" lang="en-US" altLang="ko-KR" sz="1400" dirty="0">
                <a:solidFill>
                  <a:schemeClr val="accent1">
                    <a:lumMod val="75000"/>
                  </a:schemeClr>
                </a:solidFill>
              </a:rPr>
              <a:t>–</a:t>
            </a:r>
            <a:r>
              <a:rPr kumimoji="1" lang="ko-KR" altLang="en-US" sz="1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kumimoji="1" lang="ko-KR" altLang="en-US" sz="1400" dirty="0" err="1">
                <a:solidFill>
                  <a:schemeClr val="accent1">
                    <a:lumMod val="75000"/>
                  </a:schemeClr>
                </a:solidFill>
              </a:rPr>
              <a:t>시불변</a:t>
            </a:r>
            <a:r>
              <a:rPr kumimoji="1" lang="ko-KR" altLang="en-US" sz="1400" dirty="0">
                <a:solidFill>
                  <a:schemeClr val="accent1">
                    <a:lumMod val="75000"/>
                  </a:schemeClr>
                </a:solidFill>
              </a:rPr>
              <a:t> 시스템에 대한 응답을 확인하여 시스템의 특성을 파악하는 데에 사용되는 중요한 개념의 함수이다</a:t>
            </a:r>
            <a:r>
              <a:rPr kumimoji="1" lang="en-US" altLang="ko-KR" sz="1400" dirty="0">
                <a:solidFill>
                  <a:schemeClr val="accent1">
                    <a:lumMod val="75000"/>
                  </a:schemeClr>
                </a:solidFill>
              </a:rPr>
              <a:t>.</a:t>
            </a:r>
          </a:p>
          <a:p>
            <a:endParaRPr kumimoji="1" lang="en-US" altLang="ko-KR" sz="1400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kumimoji="1" lang="en-US" altLang="ko-KR" sz="1400" dirty="0">
                <a:solidFill>
                  <a:schemeClr val="accent1">
                    <a:lumMod val="75000"/>
                  </a:schemeClr>
                </a:solidFill>
              </a:rPr>
              <a:t>-</a:t>
            </a:r>
            <a:r>
              <a:rPr kumimoji="1" lang="ko-KR" altLang="en-US" sz="1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kumimoji="1" lang="ko-KR" altLang="en-US" sz="1400" dirty="0" err="1">
                <a:solidFill>
                  <a:schemeClr val="accent1">
                    <a:lumMod val="75000"/>
                  </a:schemeClr>
                </a:solidFill>
              </a:rPr>
              <a:t>임펄스</a:t>
            </a:r>
            <a:r>
              <a:rPr kumimoji="1" lang="ko-KR" altLang="en-US" sz="1400" dirty="0">
                <a:solidFill>
                  <a:schemeClr val="accent1">
                    <a:lumMod val="75000"/>
                  </a:schemeClr>
                </a:solidFill>
              </a:rPr>
              <a:t> 응답에 사용되는 델타 함수는 모든 주파수 영역에서 동일한 응답을 한다</a:t>
            </a:r>
            <a:r>
              <a:rPr kumimoji="1" lang="en-US" altLang="ko-KR" sz="1400" dirty="0">
                <a:solidFill>
                  <a:schemeClr val="accent1">
                    <a:lumMod val="75000"/>
                  </a:schemeClr>
                </a:solidFill>
              </a:rPr>
              <a:t>.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A060A85-8A7C-2B41-B229-A2889FD5B6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480" y="2897334"/>
            <a:ext cx="6293503" cy="2991290"/>
          </a:xfrm>
          <a:prstGeom prst="rect">
            <a:avLst/>
          </a:prstGeom>
        </p:spPr>
      </p:pic>
      <p:pic>
        <p:nvPicPr>
          <p:cNvPr id="14" name="그림 13" descr="텍스트이(가) 표시된 사진&#10;&#10;자동 생성된 설명">
            <a:extLst>
              <a:ext uri="{FF2B5EF4-FFF2-40B4-BE49-F238E27FC236}">
                <a16:creationId xmlns:a16="http://schemas.microsoft.com/office/drawing/2014/main" id="{AECBAE71-4C73-6648-B907-08D22F9B07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9579" y="3278285"/>
            <a:ext cx="5098492" cy="2610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6237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id="{85611818-A71D-46D2-8A90-5FD18E36312C}"/>
              </a:ext>
            </a:extLst>
          </p:cNvPr>
          <p:cNvGrpSpPr/>
          <p:nvPr/>
        </p:nvGrpSpPr>
        <p:grpSpPr>
          <a:xfrm>
            <a:off x="792480" y="569267"/>
            <a:ext cx="3901653" cy="461665"/>
            <a:chOff x="701040" y="482907"/>
            <a:chExt cx="3901653" cy="461665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8E1D1497-18F5-42C6-B4C3-8E8FC808634C}"/>
                </a:ext>
              </a:extLst>
            </p:cNvPr>
            <p:cNvSpPr/>
            <p:nvPr/>
          </p:nvSpPr>
          <p:spPr>
            <a:xfrm>
              <a:off x="701040" y="482907"/>
              <a:ext cx="152400" cy="461665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54DAFE3-AE7D-414F-8322-9C0DF39D1331}"/>
                </a:ext>
              </a:extLst>
            </p:cNvPr>
            <p:cNvSpPr txBox="1"/>
            <p:nvPr/>
          </p:nvSpPr>
          <p:spPr>
            <a:xfrm>
              <a:off x="853440" y="482907"/>
              <a:ext cx="53732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>
                  <a:solidFill>
                    <a:schemeClr val="accent1">
                      <a:lumMod val="75000"/>
                    </a:schemeClr>
                  </a:solidFill>
                  <a:latin typeface="Gadugi" panose="020B0502040204020203" pitchFamily="34" charset="0"/>
                  <a:ea typeface="Gadugi" panose="020B0502040204020203" pitchFamily="34" charset="0"/>
                </a:rPr>
                <a:t>04</a:t>
              </a:r>
              <a:endParaRPr lang="ko-KR" altLang="en-US" b="1" dirty="0">
                <a:solidFill>
                  <a:schemeClr val="accent1">
                    <a:lumMod val="75000"/>
                  </a:schemeClr>
                </a:solidFill>
                <a:latin typeface="Gadugi" panose="020B0502040204020203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BA320B9-CD48-49A3-9441-1B0DE7735C0A}"/>
                </a:ext>
              </a:extLst>
            </p:cNvPr>
            <p:cNvSpPr txBox="1"/>
            <p:nvPr/>
          </p:nvSpPr>
          <p:spPr>
            <a:xfrm>
              <a:off x="1264920" y="544462"/>
              <a:ext cx="333777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solidFill>
                    <a:schemeClr val="accent1">
                      <a:lumMod val="75000"/>
                    </a:schemeClr>
                  </a:solidFill>
                  <a:latin typeface="+mn-ea"/>
                </a:rPr>
                <a:t>연속 시간 </a:t>
              </a:r>
              <a:r>
                <a:rPr lang="ko-KR" altLang="en-US" sz="1600" dirty="0" err="1">
                  <a:solidFill>
                    <a:schemeClr val="accent1">
                      <a:lumMod val="75000"/>
                    </a:schemeClr>
                  </a:solidFill>
                  <a:latin typeface="+mn-ea"/>
                </a:rPr>
                <a:t>푸리에</a:t>
              </a:r>
              <a:r>
                <a:rPr lang="ko-KR" altLang="en-US" sz="1600" dirty="0">
                  <a:solidFill>
                    <a:schemeClr val="accent1">
                      <a:lumMod val="75000"/>
                    </a:schemeClr>
                  </a:solidFill>
                  <a:latin typeface="+mn-ea"/>
                </a:rPr>
                <a:t> 변환 </a:t>
              </a:r>
              <a:r>
                <a:rPr lang="en-US" altLang="ko-KR" sz="1600" dirty="0">
                  <a:solidFill>
                    <a:schemeClr val="accent1">
                      <a:lumMod val="75000"/>
                    </a:schemeClr>
                  </a:solidFill>
                  <a:latin typeface="+mn-ea"/>
                </a:rPr>
                <a:t>(</a:t>
              </a:r>
              <a:r>
                <a:rPr lang="ko-KR" altLang="en-US" sz="1600" dirty="0">
                  <a:solidFill>
                    <a:schemeClr val="accent1">
                      <a:lumMod val="75000"/>
                    </a:schemeClr>
                  </a:solidFill>
                  <a:latin typeface="+mn-ea"/>
                </a:rPr>
                <a:t>주기 신호</a:t>
              </a:r>
              <a:r>
                <a:rPr lang="en-US" altLang="ko-KR" sz="1600" dirty="0">
                  <a:solidFill>
                    <a:schemeClr val="accent1">
                      <a:lumMod val="75000"/>
                    </a:schemeClr>
                  </a:solidFill>
                  <a:latin typeface="+mn-ea"/>
                </a:rPr>
                <a:t>)</a:t>
              </a:r>
              <a:endParaRPr lang="ko-KR" altLang="en-US" sz="1600" dirty="0">
                <a:solidFill>
                  <a:schemeClr val="accent1">
                    <a:lumMod val="75000"/>
                  </a:schemeClr>
                </a:solidFill>
                <a:latin typeface="+mn-ea"/>
              </a:endParaRPr>
            </a:p>
          </p:txBody>
        </p:sp>
      </p:grpSp>
      <p:pic>
        <p:nvPicPr>
          <p:cNvPr id="18" name="그림 17">
            <a:extLst>
              <a:ext uri="{FF2B5EF4-FFF2-40B4-BE49-F238E27FC236}">
                <a16:creationId xmlns:a16="http://schemas.microsoft.com/office/drawing/2014/main" id="{9B1B0BEB-AFDA-4717-BFF3-0A55D476B5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1687" y="253880"/>
            <a:ext cx="855666" cy="403245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F8A6CF1A-7CF6-8642-8BB2-1EAB55569B4A}"/>
              </a:ext>
            </a:extLst>
          </p:cNvPr>
          <p:cNvSpPr txBox="1"/>
          <p:nvPr/>
        </p:nvSpPr>
        <p:spPr>
          <a:xfrm>
            <a:off x="855980" y="1252956"/>
            <a:ext cx="12827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err="1">
                <a:solidFill>
                  <a:schemeClr val="accent1">
                    <a:lumMod val="75000"/>
                  </a:schemeClr>
                </a:solidFill>
                <a:latin typeface="+mn-ea"/>
              </a:rPr>
              <a:t>임펄스</a:t>
            </a:r>
            <a:r>
              <a:rPr lang="ko-KR" altLang="en-US" sz="1600" b="1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 응답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D1338F9-BD3A-1B4C-929C-F4B948DB50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4432" y="1591510"/>
            <a:ext cx="5743135" cy="33615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EF8DDCB-B243-AF44-ADA9-86CA35AA7E8D}"/>
              </a:ext>
            </a:extLst>
          </p:cNvPr>
          <p:cNvSpPr txBox="1"/>
          <p:nvPr/>
        </p:nvSpPr>
        <p:spPr>
          <a:xfrm>
            <a:off x="1050130" y="5185812"/>
            <a:ext cx="100917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dirty="0">
                <a:solidFill>
                  <a:schemeClr val="accent1">
                    <a:lumMod val="75000"/>
                  </a:schemeClr>
                </a:solidFill>
              </a:rPr>
              <a:t>아직 </a:t>
            </a:r>
            <a:r>
              <a:rPr kumimoji="1" lang="en-US" altLang="ko-KR" sz="1400" dirty="0">
                <a:solidFill>
                  <a:schemeClr val="accent1">
                    <a:lumMod val="75000"/>
                  </a:schemeClr>
                </a:solidFill>
              </a:rPr>
              <a:t>LTI</a:t>
            </a:r>
            <a:r>
              <a:rPr kumimoji="1" lang="ko-KR" altLang="en-US" sz="1400" dirty="0">
                <a:solidFill>
                  <a:schemeClr val="accent1">
                    <a:lumMod val="75000"/>
                  </a:schemeClr>
                </a:solidFill>
              </a:rPr>
              <a:t> 시스템이 어떤지 잘 모르기 때문에 입력 값 </a:t>
            </a:r>
            <a:r>
              <a:rPr kumimoji="1" lang="en-US" altLang="ko-KR" sz="1400" dirty="0">
                <a:solidFill>
                  <a:schemeClr val="accent1">
                    <a:lumMod val="75000"/>
                  </a:schemeClr>
                </a:solidFill>
              </a:rPr>
              <a:t>x(t)</a:t>
            </a:r>
            <a:r>
              <a:rPr kumimoji="1" lang="ko-KR" altLang="en-US" sz="1400" dirty="0" err="1">
                <a:solidFill>
                  <a:schemeClr val="accent1">
                    <a:lumMod val="75000"/>
                  </a:schemeClr>
                </a:solidFill>
              </a:rPr>
              <a:t>를</a:t>
            </a:r>
            <a:r>
              <a:rPr kumimoji="1" lang="ko-KR" altLang="en-US" sz="1400" dirty="0">
                <a:solidFill>
                  <a:schemeClr val="accent1">
                    <a:lumMod val="75000"/>
                  </a:schemeClr>
                </a:solidFill>
              </a:rPr>
              <a:t> 무작정 넣을 수가 없다</a:t>
            </a:r>
            <a:r>
              <a:rPr kumimoji="1" lang="en-US" altLang="ko-KR" sz="1400" dirty="0">
                <a:solidFill>
                  <a:schemeClr val="accent1">
                    <a:lumMod val="75000"/>
                  </a:schemeClr>
                </a:solidFill>
              </a:rPr>
              <a:t>.</a:t>
            </a:r>
            <a:r>
              <a:rPr kumimoji="1" lang="ko-KR" altLang="en-US" sz="1400" dirty="0">
                <a:solidFill>
                  <a:schemeClr val="accent1">
                    <a:lumMod val="75000"/>
                  </a:schemeClr>
                </a:solidFill>
              </a:rPr>
              <a:t> 이 때 </a:t>
            </a:r>
            <a:r>
              <a:rPr kumimoji="1" lang="ko-KR" altLang="en-US" sz="1400" dirty="0" err="1">
                <a:solidFill>
                  <a:schemeClr val="accent1">
                    <a:lumMod val="75000"/>
                  </a:schemeClr>
                </a:solidFill>
              </a:rPr>
              <a:t>임펄스</a:t>
            </a:r>
            <a:r>
              <a:rPr kumimoji="1" lang="ko-KR" altLang="en-US" sz="1400" dirty="0">
                <a:solidFill>
                  <a:schemeClr val="accent1">
                    <a:lumMod val="75000"/>
                  </a:schemeClr>
                </a:solidFill>
              </a:rPr>
              <a:t> 신호를 해당 시스템에 가해 </a:t>
            </a:r>
            <a:endParaRPr kumimoji="1" lang="en-US" altLang="ko-KR" sz="1400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kumimoji="1" lang="ko-KR" altLang="en-US" sz="1400" dirty="0">
                <a:solidFill>
                  <a:schemeClr val="accent1">
                    <a:lumMod val="75000"/>
                  </a:schemeClr>
                </a:solidFill>
              </a:rPr>
              <a:t>그에 대한 응답을 분석하면 해당 시스템의 특성을 파악할 수 있다</a:t>
            </a:r>
            <a:r>
              <a:rPr kumimoji="1" lang="en-US" altLang="ko-KR" sz="1400" dirty="0">
                <a:solidFill>
                  <a:schemeClr val="accent1">
                    <a:lumMod val="75000"/>
                  </a:schemeClr>
                </a:solidFill>
              </a:rPr>
              <a:t>.</a:t>
            </a:r>
            <a:endParaRPr kumimoji="1" lang="ko-KR" altLang="en-US" sz="14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13720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id="{85611818-A71D-46D2-8A90-5FD18E36312C}"/>
              </a:ext>
            </a:extLst>
          </p:cNvPr>
          <p:cNvGrpSpPr/>
          <p:nvPr/>
        </p:nvGrpSpPr>
        <p:grpSpPr>
          <a:xfrm>
            <a:off x="792480" y="569267"/>
            <a:ext cx="3901653" cy="461665"/>
            <a:chOff x="701040" y="482907"/>
            <a:chExt cx="3901653" cy="461665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8E1D1497-18F5-42C6-B4C3-8E8FC808634C}"/>
                </a:ext>
              </a:extLst>
            </p:cNvPr>
            <p:cNvSpPr/>
            <p:nvPr/>
          </p:nvSpPr>
          <p:spPr>
            <a:xfrm>
              <a:off x="701040" y="482907"/>
              <a:ext cx="152400" cy="461665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54DAFE3-AE7D-414F-8322-9C0DF39D1331}"/>
                </a:ext>
              </a:extLst>
            </p:cNvPr>
            <p:cNvSpPr txBox="1"/>
            <p:nvPr/>
          </p:nvSpPr>
          <p:spPr>
            <a:xfrm>
              <a:off x="853440" y="482907"/>
              <a:ext cx="53732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>
                  <a:solidFill>
                    <a:schemeClr val="accent1">
                      <a:lumMod val="75000"/>
                    </a:schemeClr>
                  </a:solidFill>
                  <a:latin typeface="Gadugi" panose="020B0502040204020203" pitchFamily="34" charset="0"/>
                  <a:ea typeface="Gadugi" panose="020B0502040204020203" pitchFamily="34" charset="0"/>
                </a:rPr>
                <a:t>04</a:t>
              </a:r>
              <a:endParaRPr lang="ko-KR" altLang="en-US" b="1" dirty="0">
                <a:solidFill>
                  <a:schemeClr val="accent1">
                    <a:lumMod val="75000"/>
                  </a:schemeClr>
                </a:solidFill>
                <a:latin typeface="Gadugi" panose="020B0502040204020203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BA320B9-CD48-49A3-9441-1B0DE7735C0A}"/>
                </a:ext>
              </a:extLst>
            </p:cNvPr>
            <p:cNvSpPr txBox="1"/>
            <p:nvPr/>
          </p:nvSpPr>
          <p:spPr>
            <a:xfrm>
              <a:off x="1264920" y="544462"/>
              <a:ext cx="333777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solidFill>
                    <a:schemeClr val="accent1">
                      <a:lumMod val="75000"/>
                    </a:schemeClr>
                  </a:solidFill>
                  <a:latin typeface="+mn-ea"/>
                </a:rPr>
                <a:t>연속 시간 </a:t>
              </a:r>
              <a:r>
                <a:rPr lang="ko-KR" altLang="en-US" sz="1600" dirty="0" err="1">
                  <a:solidFill>
                    <a:schemeClr val="accent1">
                      <a:lumMod val="75000"/>
                    </a:schemeClr>
                  </a:solidFill>
                  <a:latin typeface="+mn-ea"/>
                </a:rPr>
                <a:t>푸리에</a:t>
              </a:r>
              <a:r>
                <a:rPr lang="ko-KR" altLang="en-US" sz="1600" dirty="0">
                  <a:solidFill>
                    <a:schemeClr val="accent1">
                      <a:lumMod val="75000"/>
                    </a:schemeClr>
                  </a:solidFill>
                  <a:latin typeface="+mn-ea"/>
                </a:rPr>
                <a:t> 변환 </a:t>
              </a:r>
              <a:r>
                <a:rPr lang="en-US" altLang="ko-KR" sz="1600" dirty="0">
                  <a:solidFill>
                    <a:schemeClr val="accent1">
                      <a:lumMod val="75000"/>
                    </a:schemeClr>
                  </a:solidFill>
                  <a:latin typeface="+mn-ea"/>
                </a:rPr>
                <a:t>(</a:t>
              </a:r>
              <a:r>
                <a:rPr lang="ko-KR" altLang="en-US" sz="1600" dirty="0">
                  <a:solidFill>
                    <a:schemeClr val="accent1">
                      <a:lumMod val="75000"/>
                    </a:schemeClr>
                  </a:solidFill>
                  <a:latin typeface="+mn-ea"/>
                </a:rPr>
                <a:t>주기 신호</a:t>
              </a:r>
              <a:r>
                <a:rPr lang="en-US" altLang="ko-KR" sz="1600" dirty="0">
                  <a:solidFill>
                    <a:schemeClr val="accent1">
                      <a:lumMod val="75000"/>
                    </a:schemeClr>
                  </a:solidFill>
                  <a:latin typeface="+mn-ea"/>
                </a:rPr>
                <a:t>)</a:t>
              </a:r>
              <a:endParaRPr lang="ko-KR" altLang="en-US" sz="1600" dirty="0">
                <a:solidFill>
                  <a:schemeClr val="accent1">
                    <a:lumMod val="75000"/>
                  </a:schemeClr>
                </a:solidFill>
                <a:latin typeface="+mn-ea"/>
              </a:endParaRPr>
            </a:p>
          </p:txBody>
        </p:sp>
      </p:grpSp>
      <p:pic>
        <p:nvPicPr>
          <p:cNvPr id="18" name="그림 17">
            <a:extLst>
              <a:ext uri="{FF2B5EF4-FFF2-40B4-BE49-F238E27FC236}">
                <a16:creationId xmlns:a16="http://schemas.microsoft.com/office/drawing/2014/main" id="{9B1B0BEB-AFDA-4717-BFF3-0A55D476B5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1687" y="253880"/>
            <a:ext cx="855666" cy="403245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F8A6CF1A-7CF6-8642-8BB2-1EAB55569B4A}"/>
              </a:ext>
            </a:extLst>
          </p:cNvPr>
          <p:cNvSpPr txBox="1"/>
          <p:nvPr/>
        </p:nvSpPr>
        <p:spPr>
          <a:xfrm>
            <a:off x="855980" y="1252956"/>
            <a:ext cx="37561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err="1">
                <a:solidFill>
                  <a:schemeClr val="accent1">
                    <a:lumMod val="75000"/>
                  </a:schemeClr>
                </a:solidFill>
                <a:latin typeface="+mn-ea"/>
              </a:rPr>
              <a:t>임펄스</a:t>
            </a:r>
            <a:r>
              <a:rPr lang="ko-KR" altLang="en-US" sz="1600" b="1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 함수를 이용한 입력신호의 분해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2244FB8-AD51-0048-8AA7-C75F259872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480" y="1937892"/>
            <a:ext cx="5402706" cy="358643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14B4ECF-C700-B643-BE2E-82D473081B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6919" y="2629907"/>
            <a:ext cx="4762601" cy="305613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2F09E72-22D1-974F-B78E-28963992E86D}"/>
              </a:ext>
            </a:extLst>
          </p:cNvPr>
          <p:cNvSpPr txBox="1"/>
          <p:nvPr/>
        </p:nvSpPr>
        <p:spPr>
          <a:xfrm>
            <a:off x="1121177" y="5686046"/>
            <a:ext cx="54986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>
                <a:solidFill>
                  <a:schemeClr val="accent1">
                    <a:lumMod val="75000"/>
                  </a:schemeClr>
                </a:solidFill>
              </a:rPr>
              <a:t>u[n]</a:t>
            </a:r>
            <a:r>
              <a:rPr kumimoji="1" lang="ko-KR" altLang="en-US" sz="1200" dirty="0">
                <a:solidFill>
                  <a:schemeClr val="accent1">
                    <a:lumMod val="75000"/>
                  </a:schemeClr>
                </a:solidFill>
              </a:rPr>
              <a:t>은</a:t>
            </a:r>
            <a:r>
              <a:rPr kumimoji="1" lang="en-US" altLang="ko-KR" sz="1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kumimoji="1" lang="ko-KR" altLang="en-US" sz="1200" dirty="0">
                <a:solidFill>
                  <a:schemeClr val="accent1">
                    <a:lumMod val="75000"/>
                  </a:schemeClr>
                </a:solidFill>
              </a:rPr>
              <a:t>단위 스텝 함수로 지속적인 응답 신호를 확인하기 위해 곱해져야 한다</a:t>
            </a:r>
            <a:r>
              <a:rPr kumimoji="1" lang="en-US" altLang="ko-KR" sz="1200" dirty="0">
                <a:solidFill>
                  <a:schemeClr val="accent1">
                    <a:lumMod val="75000"/>
                  </a:schemeClr>
                </a:solidFill>
              </a:rPr>
              <a:t>.</a:t>
            </a:r>
            <a:endParaRPr kumimoji="1" lang="ko-KR" altLang="en-US" sz="12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CFE29CE-BDAA-3149-B68F-B4CBDFEF367C}"/>
              </a:ext>
            </a:extLst>
          </p:cNvPr>
          <p:cNvSpPr txBox="1"/>
          <p:nvPr/>
        </p:nvSpPr>
        <p:spPr>
          <a:xfrm>
            <a:off x="7330898" y="2009671"/>
            <a:ext cx="3374642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300" dirty="0">
                <a:solidFill>
                  <a:schemeClr val="accent1">
                    <a:lumMod val="75000"/>
                  </a:schemeClr>
                </a:solidFill>
              </a:rPr>
              <a:t>델타 함수를 이용한 입력 신호와 출력 신호</a:t>
            </a:r>
          </a:p>
        </p:txBody>
      </p:sp>
    </p:spTree>
    <p:extLst>
      <p:ext uri="{BB962C8B-B14F-4D97-AF65-F5344CB8AC3E}">
        <p14:creationId xmlns:p14="http://schemas.microsoft.com/office/powerpoint/2010/main" val="1977671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id="{85611818-A71D-46D2-8A90-5FD18E36312C}"/>
              </a:ext>
            </a:extLst>
          </p:cNvPr>
          <p:cNvGrpSpPr/>
          <p:nvPr/>
        </p:nvGrpSpPr>
        <p:grpSpPr>
          <a:xfrm>
            <a:off x="792480" y="569267"/>
            <a:ext cx="3901653" cy="461665"/>
            <a:chOff x="701040" y="482907"/>
            <a:chExt cx="3901653" cy="461665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8E1D1497-18F5-42C6-B4C3-8E8FC808634C}"/>
                </a:ext>
              </a:extLst>
            </p:cNvPr>
            <p:cNvSpPr/>
            <p:nvPr/>
          </p:nvSpPr>
          <p:spPr>
            <a:xfrm>
              <a:off x="701040" y="482907"/>
              <a:ext cx="152400" cy="461665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54DAFE3-AE7D-414F-8322-9C0DF39D1331}"/>
                </a:ext>
              </a:extLst>
            </p:cNvPr>
            <p:cNvSpPr txBox="1"/>
            <p:nvPr/>
          </p:nvSpPr>
          <p:spPr>
            <a:xfrm>
              <a:off x="853440" y="482907"/>
              <a:ext cx="53732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>
                  <a:solidFill>
                    <a:schemeClr val="accent1">
                      <a:lumMod val="75000"/>
                    </a:schemeClr>
                  </a:solidFill>
                  <a:latin typeface="Gadugi" panose="020B0502040204020203" pitchFamily="34" charset="0"/>
                  <a:ea typeface="Gadugi" panose="020B0502040204020203" pitchFamily="34" charset="0"/>
                </a:rPr>
                <a:t>04</a:t>
              </a:r>
              <a:endParaRPr lang="ko-KR" altLang="en-US" b="1" dirty="0">
                <a:solidFill>
                  <a:schemeClr val="accent1">
                    <a:lumMod val="75000"/>
                  </a:schemeClr>
                </a:solidFill>
                <a:latin typeface="Gadugi" panose="020B0502040204020203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BA320B9-CD48-49A3-9441-1B0DE7735C0A}"/>
                </a:ext>
              </a:extLst>
            </p:cNvPr>
            <p:cNvSpPr txBox="1"/>
            <p:nvPr/>
          </p:nvSpPr>
          <p:spPr>
            <a:xfrm>
              <a:off x="1264920" y="544462"/>
              <a:ext cx="333777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solidFill>
                    <a:schemeClr val="accent1">
                      <a:lumMod val="75000"/>
                    </a:schemeClr>
                  </a:solidFill>
                  <a:latin typeface="+mn-ea"/>
                </a:rPr>
                <a:t>연속 시간 </a:t>
              </a:r>
              <a:r>
                <a:rPr lang="ko-KR" altLang="en-US" sz="1600" dirty="0" err="1">
                  <a:solidFill>
                    <a:schemeClr val="accent1">
                      <a:lumMod val="75000"/>
                    </a:schemeClr>
                  </a:solidFill>
                  <a:latin typeface="+mn-ea"/>
                </a:rPr>
                <a:t>푸리에</a:t>
              </a:r>
              <a:r>
                <a:rPr lang="ko-KR" altLang="en-US" sz="1600" dirty="0">
                  <a:solidFill>
                    <a:schemeClr val="accent1">
                      <a:lumMod val="75000"/>
                    </a:schemeClr>
                  </a:solidFill>
                  <a:latin typeface="+mn-ea"/>
                </a:rPr>
                <a:t> 변환 </a:t>
              </a:r>
              <a:r>
                <a:rPr lang="en-US" altLang="ko-KR" sz="1600" dirty="0">
                  <a:solidFill>
                    <a:schemeClr val="accent1">
                      <a:lumMod val="75000"/>
                    </a:schemeClr>
                  </a:solidFill>
                  <a:latin typeface="+mn-ea"/>
                </a:rPr>
                <a:t>(</a:t>
              </a:r>
              <a:r>
                <a:rPr lang="ko-KR" altLang="en-US" sz="1600" dirty="0">
                  <a:solidFill>
                    <a:schemeClr val="accent1">
                      <a:lumMod val="75000"/>
                    </a:schemeClr>
                  </a:solidFill>
                  <a:latin typeface="+mn-ea"/>
                </a:rPr>
                <a:t>주기 신호</a:t>
              </a:r>
              <a:r>
                <a:rPr lang="en-US" altLang="ko-KR" sz="1600" dirty="0">
                  <a:solidFill>
                    <a:schemeClr val="accent1">
                      <a:lumMod val="75000"/>
                    </a:schemeClr>
                  </a:solidFill>
                  <a:latin typeface="+mn-ea"/>
                </a:rPr>
                <a:t>)</a:t>
              </a:r>
              <a:endParaRPr lang="ko-KR" altLang="en-US" sz="1600" dirty="0">
                <a:solidFill>
                  <a:schemeClr val="accent1">
                    <a:lumMod val="75000"/>
                  </a:schemeClr>
                </a:solidFill>
                <a:latin typeface="+mn-ea"/>
              </a:endParaRPr>
            </a:p>
          </p:txBody>
        </p:sp>
      </p:grpSp>
      <p:pic>
        <p:nvPicPr>
          <p:cNvPr id="18" name="그림 17">
            <a:extLst>
              <a:ext uri="{FF2B5EF4-FFF2-40B4-BE49-F238E27FC236}">
                <a16:creationId xmlns:a16="http://schemas.microsoft.com/office/drawing/2014/main" id="{9B1B0BEB-AFDA-4717-BFF3-0A55D476B5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1687" y="253880"/>
            <a:ext cx="855666" cy="403245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F8A6CF1A-7CF6-8642-8BB2-1EAB55569B4A}"/>
              </a:ext>
            </a:extLst>
          </p:cNvPr>
          <p:cNvSpPr txBox="1"/>
          <p:nvPr/>
        </p:nvSpPr>
        <p:spPr>
          <a:xfrm>
            <a:off x="855980" y="1252956"/>
            <a:ext cx="33457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err="1">
                <a:solidFill>
                  <a:schemeClr val="accent1">
                    <a:lumMod val="75000"/>
                  </a:schemeClr>
                </a:solidFill>
                <a:latin typeface="+mn-ea"/>
              </a:rPr>
              <a:t>주기신호의</a:t>
            </a:r>
            <a:r>
              <a:rPr lang="ko-KR" altLang="en-US" sz="1600" b="1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 연속 시간 </a:t>
            </a:r>
            <a:r>
              <a:rPr lang="ko-KR" altLang="en-US" sz="1600" b="1" dirty="0" err="1">
                <a:solidFill>
                  <a:schemeClr val="accent1">
                    <a:lumMod val="75000"/>
                  </a:schemeClr>
                </a:solidFill>
                <a:latin typeface="+mn-ea"/>
              </a:rPr>
              <a:t>푸리에</a:t>
            </a:r>
            <a:r>
              <a:rPr lang="ko-KR" altLang="en-US" sz="1600" b="1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 변환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CB67B0B-C1D2-4F46-BE56-18B8E49A822A}"/>
              </a:ext>
            </a:extLst>
          </p:cNvPr>
          <p:cNvSpPr txBox="1"/>
          <p:nvPr/>
        </p:nvSpPr>
        <p:spPr>
          <a:xfrm>
            <a:off x="792480" y="1990133"/>
            <a:ext cx="16786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200" dirty="0" err="1">
                <a:solidFill>
                  <a:schemeClr val="accent1">
                    <a:lumMod val="75000"/>
                  </a:schemeClr>
                </a:solidFill>
              </a:rPr>
              <a:t>연속시간</a:t>
            </a:r>
            <a:r>
              <a:rPr kumimoji="1" lang="ko-KR" altLang="en-US" sz="1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kumimoji="1" lang="ko-KR" altLang="en-US" sz="1200" dirty="0" err="1">
                <a:solidFill>
                  <a:schemeClr val="accent1">
                    <a:lumMod val="75000"/>
                  </a:schemeClr>
                </a:solidFill>
              </a:rPr>
              <a:t>푸리에</a:t>
            </a:r>
            <a:r>
              <a:rPr kumimoji="1" lang="ko-KR" altLang="en-US" sz="1200" dirty="0">
                <a:solidFill>
                  <a:schemeClr val="accent1">
                    <a:lumMod val="75000"/>
                  </a:schemeClr>
                </a:solidFill>
              </a:rPr>
              <a:t> 급수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558D2D5-5D41-DE43-85E5-77B94BA61E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480" y="2461039"/>
            <a:ext cx="4834597" cy="15464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F19B1F7-33F0-E648-A8E1-259ACF5A1DA7}"/>
              </a:ext>
            </a:extLst>
          </p:cNvPr>
          <p:cNvSpPr txBox="1"/>
          <p:nvPr/>
        </p:nvSpPr>
        <p:spPr>
          <a:xfrm>
            <a:off x="868680" y="4201366"/>
            <a:ext cx="27446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200" dirty="0">
                <a:solidFill>
                  <a:schemeClr val="accent1">
                    <a:lumMod val="75000"/>
                  </a:schemeClr>
                </a:solidFill>
              </a:rPr>
              <a:t>위의 </a:t>
            </a:r>
            <a:r>
              <a:rPr kumimoji="1" lang="ko-KR" altLang="en-US" sz="1200" dirty="0" err="1">
                <a:solidFill>
                  <a:schemeClr val="accent1">
                    <a:lumMod val="75000"/>
                  </a:schemeClr>
                </a:solidFill>
              </a:rPr>
              <a:t>푸리에</a:t>
            </a:r>
            <a:r>
              <a:rPr kumimoji="1" lang="ko-KR" altLang="en-US" sz="1200" dirty="0">
                <a:solidFill>
                  <a:schemeClr val="accent1">
                    <a:lumMod val="75000"/>
                  </a:schemeClr>
                </a:solidFill>
              </a:rPr>
              <a:t> 급수를 </a:t>
            </a:r>
            <a:r>
              <a:rPr kumimoji="1" lang="ko-KR" altLang="en-US" sz="1200" dirty="0" err="1">
                <a:solidFill>
                  <a:schemeClr val="accent1">
                    <a:lumMod val="75000"/>
                  </a:schemeClr>
                </a:solidFill>
              </a:rPr>
              <a:t>푸리에</a:t>
            </a:r>
            <a:r>
              <a:rPr kumimoji="1" lang="ko-KR" altLang="en-US" sz="1200" dirty="0">
                <a:solidFill>
                  <a:schemeClr val="accent1">
                    <a:lumMod val="75000"/>
                  </a:schemeClr>
                </a:solidFill>
              </a:rPr>
              <a:t> 변환하면</a:t>
            </a:r>
            <a:r>
              <a:rPr kumimoji="1" lang="en-US" altLang="ko-KR" sz="1200" dirty="0">
                <a:solidFill>
                  <a:schemeClr val="accent1">
                    <a:lumMod val="75000"/>
                  </a:schemeClr>
                </a:solidFill>
              </a:rPr>
              <a:t>,</a:t>
            </a:r>
            <a:endParaRPr kumimoji="1" lang="ko-KR" altLang="en-US" sz="12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5" name="그림 14" descr="텍스트이(가) 표시된 사진&#10;&#10;자동 생성된 설명">
            <a:extLst>
              <a:ext uri="{FF2B5EF4-FFF2-40B4-BE49-F238E27FC236}">
                <a16:creationId xmlns:a16="http://schemas.microsoft.com/office/drawing/2014/main" id="{2208FB7D-EB01-A548-9EE6-6B3546C2A3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680" y="4598844"/>
            <a:ext cx="4125419" cy="20124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205B0A7-3CA5-3A45-8695-487B4CE7D14B}"/>
              </a:ext>
            </a:extLst>
          </p:cNvPr>
          <p:cNvSpPr txBox="1"/>
          <p:nvPr/>
        </p:nvSpPr>
        <p:spPr>
          <a:xfrm>
            <a:off x="6400800" y="5215095"/>
            <a:ext cx="439254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dirty="0">
                <a:solidFill>
                  <a:schemeClr val="accent1">
                    <a:lumMod val="75000"/>
                  </a:schemeClr>
                </a:solidFill>
              </a:rPr>
              <a:t>(16.2)</a:t>
            </a:r>
            <a:r>
              <a:rPr kumimoji="1" lang="ko-KR" altLang="en-US" sz="1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kumimoji="1" lang="en-US" altLang="ko-KR" sz="1400" dirty="0">
                <a:solidFill>
                  <a:schemeClr val="accent1">
                    <a:lumMod val="75000"/>
                  </a:schemeClr>
                </a:solidFill>
                <a:sym typeface="Wingdings" pitchFamily="2" charset="2"/>
              </a:rPr>
              <a:t></a:t>
            </a:r>
            <a:r>
              <a:rPr kumimoji="1" lang="ko-KR" altLang="en-US" sz="1400" dirty="0">
                <a:solidFill>
                  <a:schemeClr val="accent1">
                    <a:lumMod val="75000"/>
                  </a:schemeClr>
                </a:solidFill>
                <a:sym typeface="Wingdings" pitchFamily="2" charset="2"/>
              </a:rPr>
              <a:t> </a:t>
            </a:r>
            <a:r>
              <a:rPr kumimoji="1" lang="en-US" altLang="ko-KR" sz="1400" dirty="0">
                <a:solidFill>
                  <a:schemeClr val="accent1">
                    <a:lumMod val="75000"/>
                  </a:schemeClr>
                </a:solidFill>
                <a:sym typeface="Wingdings" pitchFamily="2" charset="2"/>
              </a:rPr>
              <a:t>(16.3)</a:t>
            </a:r>
            <a:r>
              <a:rPr kumimoji="1" lang="ko-KR" altLang="en-US" sz="1400" dirty="0">
                <a:solidFill>
                  <a:schemeClr val="accent1">
                    <a:lumMod val="75000"/>
                  </a:schemeClr>
                </a:solidFill>
                <a:sym typeface="Wingdings" pitchFamily="2" charset="2"/>
              </a:rPr>
              <a:t>의 과정을 자세히 살펴보자</a:t>
            </a:r>
            <a:r>
              <a:rPr kumimoji="1" lang="en-US" altLang="ko-KR" sz="1400" dirty="0">
                <a:solidFill>
                  <a:schemeClr val="accent1">
                    <a:lumMod val="75000"/>
                  </a:schemeClr>
                </a:solidFill>
                <a:sym typeface="Wingdings" pitchFamily="2" charset="2"/>
              </a:rPr>
              <a:t>.</a:t>
            </a:r>
          </a:p>
          <a:p>
            <a:endParaRPr kumimoji="1" lang="en-US" altLang="ko-KR" sz="1400" dirty="0">
              <a:solidFill>
                <a:schemeClr val="accent1">
                  <a:lumMod val="75000"/>
                </a:schemeClr>
              </a:solidFill>
              <a:sym typeface="Wingdings" pitchFamily="2" charset="2"/>
            </a:endParaRPr>
          </a:p>
          <a:p>
            <a:r>
              <a:rPr kumimoji="1" lang="ko-KR" altLang="en-US" sz="1400" dirty="0">
                <a:solidFill>
                  <a:schemeClr val="accent1">
                    <a:lumMod val="75000"/>
                  </a:schemeClr>
                </a:solidFill>
                <a:sym typeface="Wingdings" pitchFamily="2" charset="2"/>
              </a:rPr>
              <a:t>이 과정을 이해하기 위해 델타 함수에 대해 공부했다</a:t>
            </a:r>
            <a:r>
              <a:rPr kumimoji="1" lang="en-US" altLang="ko-KR" sz="1400" dirty="0">
                <a:solidFill>
                  <a:schemeClr val="accent1">
                    <a:lumMod val="75000"/>
                  </a:schemeClr>
                </a:solidFill>
                <a:sym typeface="Wingdings" pitchFamily="2" charset="2"/>
              </a:rPr>
              <a:t>.</a:t>
            </a:r>
            <a:endParaRPr kumimoji="1" lang="ko-KR" altLang="en-US" sz="14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46724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id="{85611818-A71D-46D2-8A90-5FD18E36312C}"/>
              </a:ext>
            </a:extLst>
          </p:cNvPr>
          <p:cNvGrpSpPr/>
          <p:nvPr/>
        </p:nvGrpSpPr>
        <p:grpSpPr>
          <a:xfrm>
            <a:off x="792480" y="569267"/>
            <a:ext cx="3901653" cy="461665"/>
            <a:chOff x="701040" y="482907"/>
            <a:chExt cx="3901653" cy="461665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8E1D1497-18F5-42C6-B4C3-8E8FC808634C}"/>
                </a:ext>
              </a:extLst>
            </p:cNvPr>
            <p:cNvSpPr/>
            <p:nvPr/>
          </p:nvSpPr>
          <p:spPr>
            <a:xfrm>
              <a:off x="701040" y="482907"/>
              <a:ext cx="152400" cy="461665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54DAFE3-AE7D-414F-8322-9C0DF39D1331}"/>
                </a:ext>
              </a:extLst>
            </p:cNvPr>
            <p:cNvSpPr txBox="1"/>
            <p:nvPr/>
          </p:nvSpPr>
          <p:spPr>
            <a:xfrm>
              <a:off x="853440" y="482907"/>
              <a:ext cx="53732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>
                  <a:solidFill>
                    <a:schemeClr val="accent1">
                      <a:lumMod val="75000"/>
                    </a:schemeClr>
                  </a:solidFill>
                  <a:latin typeface="Gadugi" panose="020B0502040204020203" pitchFamily="34" charset="0"/>
                  <a:ea typeface="Gadugi" panose="020B0502040204020203" pitchFamily="34" charset="0"/>
                </a:rPr>
                <a:t>04</a:t>
              </a:r>
              <a:endParaRPr lang="ko-KR" altLang="en-US" b="1" dirty="0">
                <a:solidFill>
                  <a:schemeClr val="accent1">
                    <a:lumMod val="75000"/>
                  </a:schemeClr>
                </a:solidFill>
                <a:latin typeface="Gadugi" panose="020B0502040204020203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BA320B9-CD48-49A3-9441-1B0DE7735C0A}"/>
                </a:ext>
              </a:extLst>
            </p:cNvPr>
            <p:cNvSpPr txBox="1"/>
            <p:nvPr/>
          </p:nvSpPr>
          <p:spPr>
            <a:xfrm>
              <a:off x="1264920" y="544462"/>
              <a:ext cx="333777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solidFill>
                    <a:schemeClr val="accent1">
                      <a:lumMod val="75000"/>
                    </a:schemeClr>
                  </a:solidFill>
                  <a:latin typeface="+mn-ea"/>
                </a:rPr>
                <a:t>연속 시간 </a:t>
              </a:r>
              <a:r>
                <a:rPr lang="ko-KR" altLang="en-US" sz="1600" dirty="0" err="1">
                  <a:solidFill>
                    <a:schemeClr val="accent1">
                      <a:lumMod val="75000"/>
                    </a:schemeClr>
                  </a:solidFill>
                  <a:latin typeface="+mn-ea"/>
                </a:rPr>
                <a:t>푸리에</a:t>
              </a:r>
              <a:r>
                <a:rPr lang="ko-KR" altLang="en-US" sz="1600" dirty="0">
                  <a:solidFill>
                    <a:schemeClr val="accent1">
                      <a:lumMod val="75000"/>
                    </a:schemeClr>
                  </a:solidFill>
                  <a:latin typeface="+mn-ea"/>
                </a:rPr>
                <a:t> 변환 </a:t>
              </a:r>
              <a:r>
                <a:rPr lang="en-US" altLang="ko-KR" sz="1600" dirty="0">
                  <a:solidFill>
                    <a:schemeClr val="accent1">
                      <a:lumMod val="75000"/>
                    </a:schemeClr>
                  </a:solidFill>
                  <a:latin typeface="+mn-ea"/>
                </a:rPr>
                <a:t>(</a:t>
              </a:r>
              <a:r>
                <a:rPr lang="ko-KR" altLang="en-US" sz="1600" dirty="0">
                  <a:solidFill>
                    <a:schemeClr val="accent1">
                      <a:lumMod val="75000"/>
                    </a:schemeClr>
                  </a:solidFill>
                  <a:latin typeface="+mn-ea"/>
                </a:rPr>
                <a:t>주기 신호</a:t>
              </a:r>
              <a:r>
                <a:rPr lang="en-US" altLang="ko-KR" sz="1600" dirty="0">
                  <a:solidFill>
                    <a:schemeClr val="accent1">
                      <a:lumMod val="75000"/>
                    </a:schemeClr>
                  </a:solidFill>
                  <a:latin typeface="+mn-ea"/>
                </a:rPr>
                <a:t>)</a:t>
              </a:r>
              <a:endParaRPr lang="ko-KR" altLang="en-US" sz="1600" dirty="0">
                <a:solidFill>
                  <a:schemeClr val="accent1">
                    <a:lumMod val="75000"/>
                  </a:schemeClr>
                </a:solidFill>
                <a:latin typeface="+mn-ea"/>
              </a:endParaRPr>
            </a:p>
          </p:txBody>
        </p:sp>
      </p:grpSp>
      <p:pic>
        <p:nvPicPr>
          <p:cNvPr id="18" name="그림 17">
            <a:extLst>
              <a:ext uri="{FF2B5EF4-FFF2-40B4-BE49-F238E27FC236}">
                <a16:creationId xmlns:a16="http://schemas.microsoft.com/office/drawing/2014/main" id="{9B1B0BEB-AFDA-4717-BFF3-0A55D476B5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1687" y="253880"/>
            <a:ext cx="855666" cy="403245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F8A6CF1A-7CF6-8642-8BB2-1EAB55569B4A}"/>
              </a:ext>
            </a:extLst>
          </p:cNvPr>
          <p:cNvSpPr txBox="1"/>
          <p:nvPr/>
        </p:nvSpPr>
        <p:spPr>
          <a:xfrm>
            <a:off x="855980" y="1252956"/>
            <a:ext cx="33457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err="1">
                <a:solidFill>
                  <a:schemeClr val="accent1">
                    <a:lumMod val="75000"/>
                  </a:schemeClr>
                </a:solidFill>
                <a:latin typeface="+mn-ea"/>
              </a:rPr>
              <a:t>주기신호의</a:t>
            </a:r>
            <a:r>
              <a:rPr lang="ko-KR" altLang="en-US" sz="1600" b="1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 연속 시간 </a:t>
            </a:r>
            <a:r>
              <a:rPr lang="ko-KR" altLang="en-US" sz="1600" b="1" dirty="0" err="1">
                <a:solidFill>
                  <a:schemeClr val="accent1">
                    <a:lumMod val="75000"/>
                  </a:schemeClr>
                </a:solidFill>
                <a:latin typeface="+mn-ea"/>
              </a:rPr>
              <a:t>푸리에</a:t>
            </a:r>
            <a:r>
              <a:rPr lang="ko-KR" altLang="en-US" sz="1600" b="1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 변환</a:t>
            </a: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2276A3DE-7A1F-3443-9043-4FE71A0A09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480" y="2048049"/>
            <a:ext cx="5610966" cy="29861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38F9262-E0B7-1D4C-B810-727AEB5FDEA7}"/>
              </a:ext>
            </a:extLst>
          </p:cNvPr>
          <p:cNvSpPr txBox="1"/>
          <p:nvPr/>
        </p:nvSpPr>
        <p:spPr>
          <a:xfrm>
            <a:off x="6742444" y="2481944"/>
            <a:ext cx="17972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dirty="0">
                <a:solidFill>
                  <a:schemeClr val="accent1">
                    <a:lumMod val="75000"/>
                  </a:schemeClr>
                </a:solidFill>
              </a:rPr>
              <a:t>(7.1)</a:t>
            </a:r>
            <a:r>
              <a:rPr kumimoji="1" lang="ko-KR" altLang="en-US" sz="1400" dirty="0">
                <a:solidFill>
                  <a:schemeClr val="accent1">
                    <a:lumMod val="75000"/>
                  </a:schemeClr>
                </a:solidFill>
              </a:rPr>
              <a:t> 역 </a:t>
            </a:r>
            <a:r>
              <a:rPr kumimoji="1" lang="ko-KR" altLang="en-US" sz="1400" dirty="0" err="1">
                <a:solidFill>
                  <a:schemeClr val="accent1">
                    <a:lumMod val="75000"/>
                  </a:schemeClr>
                </a:solidFill>
              </a:rPr>
              <a:t>푸리에</a:t>
            </a:r>
            <a:r>
              <a:rPr kumimoji="1" lang="ko-KR" altLang="en-US" sz="1400" dirty="0">
                <a:solidFill>
                  <a:schemeClr val="accent1">
                    <a:lumMod val="75000"/>
                  </a:schemeClr>
                </a:solidFill>
              </a:rPr>
              <a:t> 변환</a:t>
            </a:r>
          </a:p>
        </p:txBody>
      </p:sp>
    </p:spTree>
    <p:extLst>
      <p:ext uri="{BB962C8B-B14F-4D97-AF65-F5344CB8AC3E}">
        <p14:creationId xmlns:p14="http://schemas.microsoft.com/office/powerpoint/2010/main" val="29746566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id="{85611818-A71D-46D2-8A90-5FD18E36312C}"/>
              </a:ext>
            </a:extLst>
          </p:cNvPr>
          <p:cNvGrpSpPr/>
          <p:nvPr/>
        </p:nvGrpSpPr>
        <p:grpSpPr>
          <a:xfrm>
            <a:off x="792480" y="569267"/>
            <a:ext cx="3901653" cy="461665"/>
            <a:chOff x="701040" y="482907"/>
            <a:chExt cx="3901653" cy="461665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8E1D1497-18F5-42C6-B4C3-8E8FC808634C}"/>
                </a:ext>
              </a:extLst>
            </p:cNvPr>
            <p:cNvSpPr/>
            <p:nvPr/>
          </p:nvSpPr>
          <p:spPr>
            <a:xfrm>
              <a:off x="701040" y="482907"/>
              <a:ext cx="152400" cy="461665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54DAFE3-AE7D-414F-8322-9C0DF39D1331}"/>
                </a:ext>
              </a:extLst>
            </p:cNvPr>
            <p:cNvSpPr txBox="1"/>
            <p:nvPr/>
          </p:nvSpPr>
          <p:spPr>
            <a:xfrm>
              <a:off x="853440" y="482907"/>
              <a:ext cx="53732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>
                  <a:solidFill>
                    <a:schemeClr val="accent1">
                      <a:lumMod val="75000"/>
                    </a:schemeClr>
                  </a:solidFill>
                  <a:latin typeface="Gadugi" panose="020B0502040204020203" pitchFamily="34" charset="0"/>
                  <a:ea typeface="Gadugi" panose="020B0502040204020203" pitchFamily="34" charset="0"/>
                </a:rPr>
                <a:t>04</a:t>
              </a:r>
              <a:endParaRPr lang="ko-KR" altLang="en-US" b="1" dirty="0">
                <a:solidFill>
                  <a:schemeClr val="accent1">
                    <a:lumMod val="75000"/>
                  </a:schemeClr>
                </a:solidFill>
                <a:latin typeface="Gadugi" panose="020B0502040204020203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BA320B9-CD48-49A3-9441-1B0DE7735C0A}"/>
                </a:ext>
              </a:extLst>
            </p:cNvPr>
            <p:cNvSpPr txBox="1"/>
            <p:nvPr/>
          </p:nvSpPr>
          <p:spPr>
            <a:xfrm>
              <a:off x="1264920" y="544462"/>
              <a:ext cx="333777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solidFill>
                    <a:schemeClr val="accent1">
                      <a:lumMod val="75000"/>
                    </a:schemeClr>
                  </a:solidFill>
                  <a:latin typeface="+mn-ea"/>
                </a:rPr>
                <a:t>연속 시간 </a:t>
              </a:r>
              <a:r>
                <a:rPr lang="ko-KR" altLang="en-US" sz="1600" dirty="0" err="1">
                  <a:solidFill>
                    <a:schemeClr val="accent1">
                      <a:lumMod val="75000"/>
                    </a:schemeClr>
                  </a:solidFill>
                  <a:latin typeface="+mn-ea"/>
                </a:rPr>
                <a:t>푸리에</a:t>
              </a:r>
              <a:r>
                <a:rPr lang="ko-KR" altLang="en-US" sz="1600" dirty="0">
                  <a:solidFill>
                    <a:schemeClr val="accent1">
                      <a:lumMod val="75000"/>
                    </a:schemeClr>
                  </a:solidFill>
                  <a:latin typeface="+mn-ea"/>
                </a:rPr>
                <a:t> 변환 </a:t>
              </a:r>
              <a:r>
                <a:rPr lang="en-US" altLang="ko-KR" sz="1600" dirty="0">
                  <a:solidFill>
                    <a:schemeClr val="accent1">
                      <a:lumMod val="75000"/>
                    </a:schemeClr>
                  </a:solidFill>
                  <a:latin typeface="+mn-ea"/>
                </a:rPr>
                <a:t>(</a:t>
              </a:r>
              <a:r>
                <a:rPr lang="ko-KR" altLang="en-US" sz="1600" dirty="0">
                  <a:solidFill>
                    <a:schemeClr val="accent1">
                      <a:lumMod val="75000"/>
                    </a:schemeClr>
                  </a:solidFill>
                  <a:latin typeface="+mn-ea"/>
                </a:rPr>
                <a:t>주기 신호</a:t>
              </a:r>
              <a:r>
                <a:rPr lang="en-US" altLang="ko-KR" sz="1600" dirty="0">
                  <a:solidFill>
                    <a:schemeClr val="accent1">
                      <a:lumMod val="75000"/>
                    </a:schemeClr>
                  </a:solidFill>
                  <a:latin typeface="+mn-ea"/>
                </a:rPr>
                <a:t>)</a:t>
              </a:r>
              <a:endParaRPr lang="ko-KR" altLang="en-US" sz="1600" dirty="0">
                <a:solidFill>
                  <a:schemeClr val="accent1">
                    <a:lumMod val="75000"/>
                  </a:schemeClr>
                </a:solidFill>
                <a:latin typeface="+mn-ea"/>
              </a:endParaRPr>
            </a:p>
          </p:txBody>
        </p:sp>
      </p:grpSp>
      <p:pic>
        <p:nvPicPr>
          <p:cNvPr id="18" name="그림 17">
            <a:extLst>
              <a:ext uri="{FF2B5EF4-FFF2-40B4-BE49-F238E27FC236}">
                <a16:creationId xmlns:a16="http://schemas.microsoft.com/office/drawing/2014/main" id="{9B1B0BEB-AFDA-4717-BFF3-0A55D476B5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1687" y="253880"/>
            <a:ext cx="855666" cy="403245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F8A6CF1A-7CF6-8642-8BB2-1EAB55569B4A}"/>
              </a:ext>
            </a:extLst>
          </p:cNvPr>
          <p:cNvSpPr txBox="1"/>
          <p:nvPr/>
        </p:nvSpPr>
        <p:spPr>
          <a:xfrm>
            <a:off x="855980" y="1252956"/>
            <a:ext cx="50706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주기 신호와 비 주기 신호의 </a:t>
            </a:r>
            <a:r>
              <a:rPr lang="ko-KR" altLang="en-US" sz="1600" b="1" dirty="0" err="1">
                <a:solidFill>
                  <a:schemeClr val="accent1">
                    <a:lumMod val="75000"/>
                  </a:schemeClr>
                </a:solidFill>
                <a:latin typeface="+mn-ea"/>
              </a:rPr>
              <a:t>푸리에</a:t>
            </a:r>
            <a:r>
              <a:rPr lang="ko-KR" altLang="en-US" sz="1600" b="1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 변환 결과의 비교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F346673-8773-7B4F-9BCA-CE62CCE8BB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480" y="2340847"/>
            <a:ext cx="5678658" cy="234760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6258E88-8F4B-6E4B-99A4-25C15D0F03D2}"/>
              </a:ext>
            </a:extLst>
          </p:cNvPr>
          <p:cNvSpPr txBox="1"/>
          <p:nvPr/>
        </p:nvSpPr>
        <p:spPr>
          <a:xfrm>
            <a:off x="6471138" y="2723103"/>
            <a:ext cx="32928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dirty="0" err="1">
                <a:solidFill>
                  <a:schemeClr val="accent1">
                    <a:lumMod val="75000"/>
                  </a:schemeClr>
                </a:solidFill>
              </a:rPr>
              <a:t>비주기</a:t>
            </a:r>
            <a:r>
              <a:rPr kumimoji="1" lang="ko-KR" altLang="en-US" sz="1400" dirty="0">
                <a:solidFill>
                  <a:schemeClr val="accent1">
                    <a:lumMod val="75000"/>
                  </a:schemeClr>
                </a:solidFill>
              </a:rPr>
              <a:t> 신호의 </a:t>
            </a:r>
            <a:r>
              <a:rPr kumimoji="1" lang="ko-KR" altLang="en-US" sz="1400" dirty="0" err="1">
                <a:solidFill>
                  <a:schemeClr val="accent1">
                    <a:lumMod val="75000"/>
                  </a:schemeClr>
                </a:solidFill>
              </a:rPr>
              <a:t>푸리에</a:t>
            </a:r>
            <a:r>
              <a:rPr kumimoji="1" lang="ko-KR" altLang="en-US" sz="1400" dirty="0">
                <a:solidFill>
                  <a:schemeClr val="accent1">
                    <a:lumMod val="75000"/>
                  </a:schemeClr>
                </a:solidFill>
              </a:rPr>
              <a:t> 변환 결과 </a:t>
            </a:r>
            <a:r>
              <a:rPr kumimoji="1" lang="en-US" altLang="ko-KR" sz="1400" dirty="0">
                <a:solidFill>
                  <a:schemeClr val="accent1">
                    <a:lumMod val="75000"/>
                  </a:schemeClr>
                </a:solidFill>
              </a:rPr>
              <a:t>:</a:t>
            </a:r>
            <a:r>
              <a:rPr kumimoji="1" lang="ko-KR" altLang="en-US" sz="1400" dirty="0">
                <a:solidFill>
                  <a:schemeClr val="accent1">
                    <a:lumMod val="75000"/>
                  </a:schemeClr>
                </a:solidFill>
              </a:rPr>
              <a:t> 연속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0EAA71C-2206-EA48-9B46-C61C59410DC5}"/>
              </a:ext>
            </a:extLst>
          </p:cNvPr>
          <p:cNvSpPr txBox="1"/>
          <p:nvPr/>
        </p:nvSpPr>
        <p:spPr>
          <a:xfrm>
            <a:off x="6471138" y="4033018"/>
            <a:ext cx="31133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dirty="0">
                <a:solidFill>
                  <a:schemeClr val="accent1">
                    <a:lumMod val="75000"/>
                  </a:schemeClr>
                </a:solidFill>
              </a:rPr>
              <a:t>주기 신호의 </a:t>
            </a:r>
            <a:r>
              <a:rPr kumimoji="1" lang="ko-KR" altLang="en-US" sz="1400" dirty="0" err="1">
                <a:solidFill>
                  <a:schemeClr val="accent1">
                    <a:lumMod val="75000"/>
                  </a:schemeClr>
                </a:solidFill>
              </a:rPr>
              <a:t>푸리에</a:t>
            </a:r>
            <a:r>
              <a:rPr kumimoji="1" lang="ko-KR" altLang="en-US" sz="1400" dirty="0">
                <a:solidFill>
                  <a:schemeClr val="accent1">
                    <a:lumMod val="75000"/>
                  </a:schemeClr>
                </a:solidFill>
              </a:rPr>
              <a:t> 변환 결과 </a:t>
            </a:r>
            <a:r>
              <a:rPr kumimoji="1" lang="en-US" altLang="ko-KR" sz="1400" dirty="0">
                <a:solidFill>
                  <a:schemeClr val="accent1">
                    <a:lumMod val="75000"/>
                  </a:schemeClr>
                </a:solidFill>
              </a:rPr>
              <a:t>:</a:t>
            </a:r>
            <a:r>
              <a:rPr kumimoji="1" lang="ko-KR" altLang="en-US" sz="1400" dirty="0">
                <a:solidFill>
                  <a:schemeClr val="accent1">
                    <a:lumMod val="75000"/>
                  </a:schemeClr>
                </a:solidFill>
              </a:rPr>
              <a:t> 이산</a:t>
            </a:r>
          </a:p>
        </p:txBody>
      </p:sp>
    </p:spTree>
    <p:extLst>
      <p:ext uri="{BB962C8B-B14F-4D97-AF65-F5344CB8AC3E}">
        <p14:creationId xmlns:p14="http://schemas.microsoft.com/office/powerpoint/2010/main" val="17609411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id="{85611818-A71D-46D2-8A90-5FD18E36312C}"/>
              </a:ext>
            </a:extLst>
          </p:cNvPr>
          <p:cNvGrpSpPr/>
          <p:nvPr/>
        </p:nvGrpSpPr>
        <p:grpSpPr>
          <a:xfrm>
            <a:off x="792480" y="569267"/>
            <a:ext cx="3901653" cy="461665"/>
            <a:chOff x="701040" y="482907"/>
            <a:chExt cx="3901653" cy="461665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8E1D1497-18F5-42C6-B4C3-8E8FC808634C}"/>
                </a:ext>
              </a:extLst>
            </p:cNvPr>
            <p:cNvSpPr/>
            <p:nvPr/>
          </p:nvSpPr>
          <p:spPr>
            <a:xfrm>
              <a:off x="701040" y="482907"/>
              <a:ext cx="152400" cy="461665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54DAFE3-AE7D-414F-8322-9C0DF39D1331}"/>
                </a:ext>
              </a:extLst>
            </p:cNvPr>
            <p:cNvSpPr txBox="1"/>
            <p:nvPr/>
          </p:nvSpPr>
          <p:spPr>
            <a:xfrm>
              <a:off x="853440" y="482907"/>
              <a:ext cx="53732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>
                  <a:solidFill>
                    <a:schemeClr val="accent1">
                      <a:lumMod val="75000"/>
                    </a:schemeClr>
                  </a:solidFill>
                  <a:latin typeface="Gadugi" panose="020B0502040204020203" pitchFamily="34" charset="0"/>
                  <a:ea typeface="Gadugi" panose="020B0502040204020203" pitchFamily="34" charset="0"/>
                </a:rPr>
                <a:t>04</a:t>
              </a:r>
              <a:endParaRPr lang="ko-KR" altLang="en-US" b="1" dirty="0">
                <a:solidFill>
                  <a:schemeClr val="accent1">
                    <a:lumMod val="75000"/>
                  </a:schemeClr>
                </a:solidFill>
                <a:latin typeface="Gadugi" panose="020B0502040204020203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BA320B9-CD48-49A3-9441-1B0DE7735C0A}"/>
                </a:ext>
              </a:extLst>
            </p:cNvPr>
            <p:cNvSpPr txBox="1"/>
            <p:nvPr/>
          </p:nvSpPr>
          <p:spPr>
            <a:xfrm>
              <a:off x="1264920" y="544462"/>
              <a:ext cx="333777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solidFill>
                    <a:schemeClr val="accent1">
                      <a:lumMod val="75000"/>
                    </a:schemeClr>
                  </a:solidFill>
                  <a:latin typeface="+mn-ea"/>
                </a:rPr>
                <a:t>연속 시간 </a:t>
              </a:r>
              <a:r>
                <a:rPr lang="ko-KR" altLang="en-US" sz="1600" dirty="0" err="1">
                  <a:solidFill>
                    <a:schemeClr val="accent1">
                      <a:lumMod val="75000"/>
                    </a:schemeClr>
                  </a:solidFill>
                  <a:latin typeface="+mn-ea"/>
                </a:rPr>
                <a:t>푸리에</a:t>
              </a:r>
              <a:r>
                <a:rPr lang="ko-KR" altLang="en-US" sz="1600" dirty="0">
                  <a:solidFill>
                    <a:schemeClr val="accent1">
                      <a:lumMod val="75000"/>
                    </a:schemeClr>
                  </a:solidFill>
                  <a:latin typeface="+mn-ea"/>
                </a:rPr>
                <a:t> 변환 </a:t>
              </a:r>
              <a:r>
                <a:rPr lang="en-US" altLang="ko-KR" sz="1600" dirty="0">
                  <a:solidFill>
                    <a:schemeClr val="accent1">
                      <a:lumMod val="75000"/>
                    </a:schemeClr>
                  </a:solidFill>
                  <a:latin typeface="+mn-ea"/>
                </a:rPr>
                <a:t>(</a:t>
              </a:r>
              <a:r>
                <a:rPr lang="ko-KR" altLang="en-US" sz="1600" dirty="0">
                  <a:solidFill>
                    <a:schemeClr val="accent1">
                      <a:lumMod val="75000"/>
                    </a:schemeClr>
                  </a:solidFill>
                  <a:latin typeface="+mn-ea"/>
                </a:rPr>
                <a:t>주기 신호</a:t>
              </a:r>
              <a:r>
                <a:rPr lang="en-US" altLang="ko-KR" sz="1600" dirty="0">
                  <a:solidFill>
                    <a:schemeClr val="accent1">
                      <a:lumMod val="75000"/>
                    </a:schemeClr>
                  </a:solidFill>
                  <a:latin typeface="+mn-ea"/>
                </a:rPr>
                <a:t>)</a:t>
              </a:r>
              <a:endParaRPr lang="ko-KR" altLang="en-US" sz="1600" dirty="0">
                <a:solidFill>
                  <a:schemeClr val="accent1">
                    <a:lumMod val="75000"/>
                  </a:schemeClr>
                </a:solidFill>
                <a:latin typeface="+mn-ea"/>
              </a:endParaRPr>
            </a:p>
          </p:txBody>
        </p:sp>
      </p:grpSp>
      <p:pic>
        <p:nvPicPr>
          <p:cNvPr id="18" name="그림 17">
            <a:extLst>
              <a:ext uri="{FF2B5EF4-FFF2-40B4-BE49-F238E27FC236}">
                <a16:creationId xmlns:a16="http://schemas.microsoft.com/office/drawing/2014/main" id="{9B1B0BEB-AFDA-4717-BFF3-0A55D476B5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1687" y="253880"/>
            <a:ext cx="855666" cy="403245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F8A6CF1A-7CF6-8642-8BB2-1EAB55569B4A}"/>
              </a:ext>
            </a:extLst>
          </p:cNvPr>
          <p:cNvSpPr txBox="1"/>
          <p:nvPr/>
        </p:nvSpPr>
        <p:spPr>
          <a:xfrm>
            <a:off x="855980" y="1252956"/>
            <a:ext cx="31406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err="1">
                <a:solidFill>
                  <a:schemeClr val="accent1">
                    <a:lumMod val="75000"/>
                  </a:schemeClr>
                </a:solidFill>
                <a:latin typeface="+mn-ea"/>
              </a:rPr>
              <a:t>주기신호에</a:t>
            </a:r>
            <a:r>
              <a:rPr lang="ko-KR" altLang="en-US" sz="1600" b="1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 대한 역 </a:t>
            </a:r>
            <a:r>
              <a:rPr lang="ko-KR" altLang="en-US" sz="1600" b="1" dirty="0" err="1">
                <a:solidFill>
                  <a:schemeClr val="accent1">
                    <a:lumMod val="75000"/>
                  </a:schemeClr>
                </a:solidFill>
                <a:latin typeface="+mn-ea"/>
              </a:rPr>
              <a:t>푸리에</a:t>
            </a:r>
            <a:r>
              <a:rPr lang="ko-KR" altLang="en-US" sz="1600" b="1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 변환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E9F9677-C39A-D544-94A5-4CD16FB48F88}"/>
              </a:ext>
            </a:extLst>
          </p:cNvPr>
          <p:cNvSpPr txBox="1"/>
          <p:nvPr/>
        </p:nvSpPr>
        <p:spPr>
          <a:xfrm>
            <a:off x="792480" y="2069961"/>
            <a:ext cx="108654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dirty="0" err="1">
                <a:solidFill>
                  <a:schemeClr val="accent1">
                    <a:lumMod val="75000"/>
                  </a:schemeClr>
                </a:solidFill>
              </a:rPr>
              <a:t>주기신호에</a:t>
            </a:r>
            <a:r>
              <a:rPr kumimoji="1" lang="ko-KR" altLang="en-US" sz="1400" dirty="0">
                <a:solidFill>
                  <a:schemeClr val="accent1">
                    <a:lumMod val="75000"/>
                  </a:schemeClr>
                </a:solidFill>
              </a:rPr>
              <a:t> 대한 역 </a:t>
            </a:r>
            <a:r>
              <a:rPr kumimoji="1" lang="ko-KR" altLang="en-US" sz="1400" dirty="0" err="1">
                <a:solidFill>
                  <a:schemeClr val="accent1">
                    <a:lumMod val="75000"/>
                  </a:schemeClr>
                </a:solidFill>
              </a:rPr>
              <a:t>푸리에</a:t>
            </a:r>
            <a:r>
              <a:rPr kumimoji="1" lang="ko-KR" altLang="en-US" sz="1400" dirty="0">
                <a:solidFill>
                  <a:schemeClr val="accent1">
                    <a:lumMod val="75000"/>
                  </a:schemeClr>
                </a:solidFill>
              </a:rPr>
              <a:t> 변환은 기존의 비 주기 신호의 역 </a:t>
            </a:r>
            <a:r>
              <a:rPr kumimoji="1" lang="ko-KR" altLang="en-US" sz="1400" dirty="0" err="1">
                <a:solidFill>
                  <a:schemeClr val="accent1">
                    <a:lumMod val="75000"/>
                  </a:schemeClr>
                </a:solidFill>
              </a:rPr>
              <a:t>푸리에</a:t>
            </a:r>
            <a:r>
              <a:rPr kumimoji="1" lang="ko-KR" altLang="en-US" sz="1400" dirty="0">
                <a:solidFill>
                  <a:schemeClr val="accent1">
                    <a:lumMod val="75000"/>
                  </a:schemeClr>
                </a:solidFill>
              </a:rPr>
              <a:t> 변환 식에 주기 신호의 </a:t>
            </a:r>
            <a:r>
              <a:rPr kumimoji="1" lang="ko-KR" altLang="en-US" sz="1400" dirty="0" err="1">
                <a:solidFill>
                  <a:schemeClr val="accent1">
                    <a:lumMod val="75000"/>
                  </a:schemeClr>
                </a:solidFill>
              </a:rPr>
              <a:t>푸리에</a:t>
            </a:r>
            <a:r>
              <a:rPr kumimoji="1" lang="ko-KR" altLang="en-US" sz="1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kumimoji="1" lang="ko-KR" altLang="en-US" sz="1400" dirty="0" err="1">
                <a:solidFill>
                  <a:schemeClr val="accent1">
                    <a:lumMod val="75000"/>
                  </a:schemeClr>
                </a:solidFill>
              </a:rPr>
              <a:t>변환식을</a:t>
            </a:r>
            <a:r>
              <a:rPr kumimoji="1" lang="ko-KR" altLang="en-US" sz="1400" dirty="0">
                <a:solidFill>
                  <a:schemeClr val="accent1">
                    <a:lumMod val="75000"/>
                  </a:schemeClr>
                </a:solidFill>
              </a:rPr>
              <a:t> 대입하여 정리하면 된다</a:t>
            </a:r>
            <a:r>
              <a:rPr kumimoji="1" lang="en-US" altLang="ko-KR" sz="1400" dirty="0">
                <a:solidFill>
                  <a:schemeClr val="accent1">
                    <a:lumMod val="75000"/>
                  </a:schemeClr>
                </a:solidFill>
              </a:rPr>
              <a:t>.</a:t>
            </a:r>
            <a:endParaRPr kumimoji="1" lang="ko-KR" altLang="en-US" sz="14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4CF426FD-8995-E344-8B9E-6F416510BF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480" y="2718592"/>
            <a:ext cx="6671129" cy="3570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2686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C4DF4DC9-BBF7-4393-9911-3B0361CDAD59}"/>
              </a:ext>
            </a:extLst>
          </p:cNvPr>
          <p:cNvGrpSpPr/>
          <p:nvPr/>
        </p:nvGrpSpPr>
        <p:grpSpPr>
          <a:xfrm>
            <a:off x="6886831" y="2497594"/>
            <a:ext cx="4719562" cy="1577737"/>
            <a:chOff x="6856351" y="2538234"/>
            <a:chExt cx="4719562" cy="1577737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9CAAF8E2-65C8-4EEC-8A9E-04274A6CDFCA}"/>
                </a:ext>
              </a:extLst>
            </p:cNvPr>
            <p:cNvSpPr txBox="1"/>
            <p:nvPr/>
          </p:nvSpPr>
          <p:spPr>
            <a:xfrm>
              <a:off x="10564618" y="2538234"/>
              <a:ext cx="89319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chemeClr val="bg1"/>
                  </a:solidFill>
                  <a:latin typeface="Gadugi" panose="020B0502040204020203" pitchFamily="34" charset="0"/>
                  <a:ea typeface="Gadugi" panose="020B0502040204020203" pitchFamily="34" charset="0"/>
                </a:rPr>
                <a:t>05</a:t>
              </a:r>
              <a:endParaRPr lang="ko-KR" altLang="en-US" sz="2400" b="1" dirty="0">
                <a:solidFill>
                  <a:schemeClr val="bg1"/>
                </a:solidFill>
                <a:latin typeface="Gadugi" panose="020B0502040204020203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C8E7582-C67A-43F8-87C6-5D8CA53E4171}"/>
                </a:ext>
              </a:extLst>
            </p:cNvPr>
            <p:cNvSpPr txBox="1"/>
            <p:nvPr/>
          </p:nvSpPr>
          <p:spPr>
            <a:xfrm>
              <a:off x="6856351" y="3469640"/>
              <a:ext cx="471956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b="1" dirty="0">
                  <a:solidFill>
                    <a:schemeClr val="bg1"/>
                  </a:solidFill>
                  <a:latin typeface="Gadugi" panose="020B0502040204020203" pitchFamily="34" charset="0"/>
                  <a:ea typeface="Gadugi" panose="020B0502040204020203" pitchFamily="34" charset="0"/>
                </a:rPr>
                <a:t>이산 시간 </a:t>
              </a:r>
              <a:r>
                <a:rPr lang="ko-KR" altLang="en-US" sz="3600" b="1" dirty="0" err="1">
                  <a:solidFill>
                    <a:schemeClr val="bg1"/>
                  </a:solidFill>
                  <a:latin typeface="Gadugi" panose="020B0502040204020203" pitchFamily="34" charset="0"/>
                  <a:ea typeface="Gadugi" panose="020B0502040204020203" pitchFamily="34" charset="0"/>
                </a:rPr>
                <a:t>푸리에</a:t>
              </a:r>
              <a:r>
                <a:rPr lang="ko-KR" altLang="en-US" sz="3600" b="1" dirty="0">
                  <a:solidFill>
                    <a:schemeClr val="bg1"/>
                  </a:solidFill>
                  <a:latin typeface="Gadugi" panose="020B0502040204020203" pitchFamily="34" charset="0"/>
                  <a:ea typeface="Gadugi" panose="020B0502040204020203" pitchFamily="34" charset="0"/>
                </a:rPr>
                <a:t> 변환</a:t>
              </a:r>
              <a:endParaRPr lang="ko-KR" altLang="en-US" sz="1600" b="1" dirty="0">
                <a:solidFill>
                  <a:schemeClr val="bg1"/>
                </a:solidFill>
                <a:latin typeface="Gadug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3987444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id="{85611818-A71D-46D2-8A90-5FD18E36312C}"/>
              </a:ext>
            </a:extLst>
          </p:cNvPr>
          <p:cNvGrpSpPr/>
          <p:nvPr/>
        </p:nvGrpSpPr>
        <p:grpSpPr>
          <a:xfrm>
            <a:off x="792480" y="569267"/>
            <a:ext cx="5212910" cy="461665"/>
            <a:chOff x="701040" y="482907"/>
            <a:chExt cx="5212910" cy="461665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8E1D1497-18F5-42C6-B4C3-8E8FC808634C}"/>
                </a:ext>
              </a:extLst>
            </p:cNvPr>
            <p:cNvSpPr/>
            <p:nvPr/>
          </p:nvSpPr>
          <p:spPr>
            <a:xfrm>
              <a:off x="701040" y="482907"/>
              <a:ext cx="152400" cy="461665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54DAFE3-AE7D-414F-8322-9C0DF39D1331}"/>
                </a:ext>
              </a:extLst>
            </p:cNvPr>
            <p:cNvSpPr txBox="1"/>
            <p:nvPr/>
          </p:nvSpPr>
          <p:spPr>
            <a:xfrm>
              <a:off x="853440" y="482907"/>
              <a:ext cx="53732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>
                  <a:solidFill>
                    <a:schemeClr val="accent1">
                      <a:lumMod val="75000"/>
                    </a:schemeClr>
                  </a:solidFill>
                  <a:latin typeface="Gadugi" panose="020B0502040204020203" pitchFamily="34" charset="0"/>
                  <a:ea typeface="Gadugi" panose="020B0502040204020203" pitchFamily="34" charset="0"/>
                </a:rPr>
                <a:t>02</a:t>
              </a:r>
              <a:endParaRPr lang="ko-KR" altLang="en-US" b="1" dirty="0">
                <a:solidFill>
                  <a:schemeClr val="accent1">
                    <a:lumMod val="75000"/>
                  </a:schemeClr>
                </a:solidFill>
                <a:latin typeface="Gadugi" panose="020B0502040204020203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BA320B9-CD48-49A3-9441-1B0DE7735C0A}"/>
                </a:ext>
              </a:extLst>
            </p:cNvPr>
            <p:cNvSpPr txBox="1"/>
            <p:nvPr/>
          </p:nvSpPr>
          <p:spPr>
            <a:xfrm>
              <a:off x="1264920" y="544462"/>
              <a:ext cx="464903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solidFill>
                    <a:schemeClr val="accent1">
                      <a:lumMod val="75000"/>
                    </a:schemeClr>
                  </a:solidFill>
                  <a:latin typeface="+mn-ea"/>
                </a:rPr>
                <a:t>정규직교기저와 </a:t>
              </a:r>
              <a:r>
                <a:rPr lang="ko-KR" altLang="en-US" sz="1600" dirty="0" err="1">
                  <a:solidFill>
                    <a:schemeClr val="accent1">
                      <a:lumMod val="75000"/>
                    </a:schemeClr>
                  </a:solidFill>
                  <a:latin typeface="+mn-ea"/>
                </a:rPr>
                <a:t>푸리에</a:t>
              </a:r>
              <a:r>
                <a:rPr lang="ko-KR" altLang="en-US" sz="1600" dirty="0">
                  <a:solidFill>
                    <a:schemeClr val="accent1">
                      <a:lumMod val="75000"/>
                    </a:schemeClr>
                  </a:solidFill>
                  <a:latin typeface="+mn-ea"/>
                </a:rPr>
                <a:t> 급수 그리고 </a:t>
              </a:r>
              <a:r>
                <a:rPr lang="ko-KR" altLang="en-US" sz="1600" dirty="0" err="1">
                  <a:solidFill>
                    <a:schemeClr val="accent1">
                      <a:lumMod val="75000"/>
                    </a:schemeClr>
                  </a:solidFill>
                  <a:latin typeface="+mn-ea"/>
                </a:rPr>
                <a:t>오일러</a:t>
              </a:r>
              <a:r>
                <a:rPr lang="ko-KR" altLang="en-US" sz="1600" dirty="0">
                  <a:solidFill>
                    <a:schemeClr val="accent1">
                      <a:lumMod val="75000"/>
                    </a:schemeClr>
                  </a:solidFill>
                  <a:latin typeface="+mn-ea"/>
                </a:rPr>
                <a:t> 공식</a:t>
              </a:r>
            </a:p>
          </p:txBody>
        </p:sp>
      </p:grpSp>
      <p:pic>
        <p:nvPicPr>
          <p:cNvPr id="18" name="그림 17">
            <a:extLst>
              <a:ext uri="{FF2B5EF4-FFF2-40B4-BE49-F238E27FC236}">
                <a16:creationId xmlns:a16="http://schemas.microsoft.com/office/drawing/2014/main" id="{9B1B0BEB-AFDA-4717-BFF3-0A55D476B5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1687" y="253880"/>
            <a:ext cx="855666" cy="40324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B018C3B-71F3-42B2-A124-00C080148449}"/>
              </a:ext>
            </a:extLst>
          </p:cNvPr>
          <p:cNvSpPr txBox="1"/>
          <p:nvPr/>
        </p:nvSpPr>
        <p:spPr>
          <a:xfrm>
            <a:off x="792480" y="1307986"/>
            <a:ext cx="22477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이산 시간 </a:t>
            </a:r>
            <a:r>
              <a:rPr lang="ko-KR" altLang="en-US" sz="1600" b="1" dirty="0" err="1">
                <a:solidFill>
                  <a:schemeClr val="accent1">
                    <a:lumMod val="75000"/>
                  </a:schemeClr>
                </a:solidFill>
                <a:latin typeface="+mn-ea"/>
              </a:rPr>
              <a:t>푸리에</a:t>
            </a:r>
            <a:r>
              <a:rPr lang="ko-KR" altLang="en-US" sz="1600" b="1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 변환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0BBCAC-4CD0-5B47-92F3-86676ED65D84}"/>
              </a:ext>
            </a:extLst>
          </p:cNvPr>
          <p:cNvSpPr txBox="1"/>
          <p:nvPr/>
        </p:nvSpPr>
        <p:spPr>
          <a:xfrm>
            <a:off x="792478" y="1985350"/>
            <a:ext cx="25250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연속 시간 </a:t>
            </a:r>
            <a:r>
              <a:rPr lang="ko-KR" altLang="en-US" sz="1600" dirty="0" err="1">
                <a:solidFill>
                  <a:schemeClr val="accent1">
                    <a:lumMod val="75000"/>
                  </a:schemeClr>
                </a:solidFill>
                <a:latin typeface="+mn-ea"/>
              </a:rPr>
              <a:t>푸리에</a:t>
            </a:r>
            <a:r>
              <a:rPr lang="ko-KR" altLang="en-US" sz="16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 변환 식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A0A0EF3-5AFD-124F-92CE-79CA80E837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478" y="2538473"/>
            <a:ext cx="5189971" cy="197765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87A7455-90CB-164F-9B0C-A8D93DB101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9553" y="2515276"/>
            <a:ext cx="4982102" cy="260584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9B1F6F1-B5EA-6E42-9839-7EE88D55718D}"/>
              </a:ext>
            </a:extLst>
          </p:cNvPr>
          <p:cNvSpPr txBox="1"/>
          <p:nvPr/>
        </p:nvSpPr>
        <p:spPr>
          <a:xfrm>
            <a:off x="6209553" y="5312694"/>
            <a:ext cx="41168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N</a:t>
            </a:r>
            <a:r>
              <a:rPr lang="ko-KR" altLang="en-US" sz="16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마다 같은 값이 반복된다는 것이 차이점 </a:t>
            </a:r>
            <a:r>
              <a:rPr lang="en-US" altLang="ko-KR" sz="16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!</a:t>
            </a:r>
            <a:endParaRPr lang="ko-KR" altLang="en-US" sz="1600" dirty="0">
              <a:solidFill>
                <a:schemeClr val="accent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41FE8C-00AF-4743-822F-B85965F29282}"/>
              </a:ext>
            </a:extLst>
          </p:cNvPr>
          <p:cNvSpPr txBox="1"/>
          <p:nvPr/>
        </p:nvSpPr>
        <p:spPr>
          <a:xfrm>
            <a:off x="6209553" y="1985150"/>
            <a:ext cx="25250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이산 시간 </a:t>
            </a:r>
            <a:r>
              <a:rPr lang="ko-KR" altLang="en-US" sz="1600" dirty="0" err="1">
                <a:solidFill>
                  <a:schemeClr val="accent1">
                    <a:lumMod val="75000"/>
                  </a:schemeClr>
                </a:solidFill>
                <a:latin typeface="+mn-ea"/>
              </a:rPr>
              <a:t>푸리에</a:t>
            </a:r>
            <a:r>
              <a:rPr lang="ko-KR" altLang="en-US" sz="16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 변환 식</a:t>
            </a:r>
          </a:p>
        </p:txBody>
      </p:sp>
    </p:spTree>
    <p:extLst>
      <p:ext uri="{BB962C8B-B14F-4D97-AF65-F5344CB8AC3E}">
        <p14:creationId xmlns:p14="http://schemas.microsoft.com/office/powerpoint/2010/main" val="39255757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id="{85611818-A71D-46D2-8A90-5FD18E36312C}"/>
              </a:ext>
            </a:extLst>
          </p:cNvPr>
          <p:cNvGrpSpPr/>
          <p:nvPr/>
        </p:nvGrpSpPr>
        <p:grpSpPr>
          <a:xfrm>
            <a:off x="792480" y="569267"/>
            <a:ext cx="2739476" cy="461665"/>
            <a:chOff x="701040" y="482907"/>
            <a:chExt cx="2739476" cy="461665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8E1D1497-18F5-42C6-B4C3-8E8FC808634C}"/>
                </a:ext>
              </a:extLst>
            </p:cNvPr>
            <p:cNvSpPr/>
            <p:nvPr/>
          </p:nvSpPr>
          <p:spPr>
            <a:xfrm>
              <a:off x="701040" y="482907"/>
              <a:ext cx="152400" cy="461665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54DAFE3-AE7D-414F-8322-9C0DF39D1331}"/>
                </a:ext>
              </a:extLst>
            </p:cNvPr>
            <p:cNvSpPr txBox="1"/>
            <p:nvPr/>
          </p:nvSpPr>
          <p:spPr>
            <a:xfrm>
              <a:off x="853440" y="482907"/>
              <a:ext cx="53732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>
                  <a:solidFill>
                    <a:schemeClr val="accent1">
                      <a:lumMod val="75000"/>
                    </a:schemeClr>
                  </a:solidFill>
                  <a:latin typeface="Gadugi" panose="020B0502040204020203" pitchFamily="34" charset="0"/>
                  <a:ea typeface="Gadugi" panose="020B0502040204020203" pitchFamily="34" charset="0"/>
                </a:rPr>
                <a:t>01</a:t>
              </a:r>
              <a:endParaRPr lang="ko-KR" altLang="en-US" b="1" dirty="0">
                <a:solidFill>
                  <a:schemeClr val="accent1">
                    <a:lumMod val="75000"/>
                  </a:schemeClr>
                </a:solidFill>
                <a:latin typeface="Gadugi" panose="020B0502040204020203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BA320B9-CD48-49A3-9441-1B0DE7735C0A}"/>
                </a:ext>
              </a:extLst>
            </p:cNvPr>
            <p:cNvSpPr txBox="1"/>
            <p:nvPr/>
          </p:nvSpPr>
          <p:spPr>
            <a:xfrm>
              <a:off x="1264920" y="544462"/>
              <a:ext cx="217559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 err="1">
                  <a:solidFill>
                    <a:schemeClr val="accent1">
                      <a:lumMod val="75000"/>
                    </a:schemeClr>
                  </a:solidFill>
                  <a:latin typeface="+mn-ea"/>
                </a:rPr>
                <a:t>푸리에</a:t>
              </a:r>
              <a:r>
                <a:rPr lang="ko-KR" altLang="en-US" sz="1600" dirty="0">
                  <a:solidFill>
                    <a:schemeClr val="accent1">
                      <a:lumMod val="75000"/>
                    </a:schemeClr>
                  </a:solidFill>
                  <a:latin typeface="+mn-ea"/>
                </a:rPr>
                <a:t> 급수와 </a:t>
              </a:r>
              <a:r>
                <a:rPr lang="ko-KR" altLang="en-US" sz="1600" dirty="0" err="1">
                  <a:solidFill>
                    <a:schemeClr val="accent1">
                      <a:lumMod val="75000"/>
                    </a:schemeClr>
                  </a:solidFill>
                  <a:latin typeface="+mn-ea"/>
                </a:rPr>
                <a:t>직교성</a:t>
              </a:r>
              <a:endParaRPr lang="ko-KR" altLang="en-US" sz="1600" dirty="0">
                <a:solidFill>
                  <a:schemeClr val="accent1">
                    <a:lumMod val="75000"/>
                  </a:schemeClr>
                </a:solidFill>
                <a:latin typeface="+mn-ea"/>
              </a:endParaRPr>
            </a:p>
          </p:txBody>
        </p:sp>
      </p:grpSp>
      <p:pic>
        <p:nvPicPr>
          <p:cNvPr id="18" name="그림 17">
            <a:extLst>
              <a:ext uri="{FF2B5EF4-FFF2-40B4-BE49-F238E27FC236}">
                <a16:creationId xmlns:a16="http://schemas.microsoft.com/office/drawing/2014/main" id="{9B1B0BEB-AFDA-4717-BFF3-0A55D476B5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1687" y="253880"/>
            <a:ext cx="855666" cy="40324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AF09E6C-C7A8-4211-A430-C364E45BEFB5}"/>
              </a:ext>
            </a:extLst>
          </p:cNvPr>
          <p:cNvSpPr txBox="1"/>
          <p:nvPr/>
        </p:nvSpPr>
        <p:spPr>
          <a:xfrm>
            <a:off x="792480" y="1307986"/>
            <a:ext cx="16530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err="1">
                <a:solidFill>
                  <a:schemeClr val="accent1">
                    <a:lumMod val="75000"/>
                  </a:schemeClr>
                </a:solidFill>
                <a:latin typeface="+mn-ea"/>
              </a:rPr>
              <a:t>푸리에</a:t>
            </a:r>
            <a:r>
              <a:rPr lang="ko-KR" altLang="en-US" sz="1600" b="1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 </a:t>
            </a:r>
            <a:r>
              <a:rPr lang="ko-KR" altLang="en-US" sz="1600" b="1" dirty="0" err="1">
                <a:solidFill>
                  <a:schemeClr val="accent1">
                    <a:lumMod val="75000"/>
                  </a:schemeClr>
                </a:solidFill>
                <a:latin typeface="+mn-ea"/>
              </a:rPr>
              <a:t>급수란</a:t>
            </a:r>
            <a:r>
              <a:rPr lang="ko-KR" altLang="en-US" sz="1600" b="1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 </a:t>
            </a:r>
            <a:r>
              <a:rPr lang="en-US" altLang="ko-KR" sz="1600" b="1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?</a:t>
            </a:r>
            <a:endParaRPr lang="ko-KR" altLang="en-US" sz="1600" b="1" dirty="0">
              <a:solidFill>
                <a:schemeClr val="accent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5950C7-C8A4-5B44-8F8E-F41ECA1E9125}"/>
              </a:ext>
            </a:extLst>
          </p:cNvPr>
          <p:cNvSpPr txBox="1"/>
          <p:nvPr/>
        </p:nvSpPr>
        <p:spPr>
          <a:xfrm>
            <a:off x="809943" y="1754316"/>
            <a:ext cx="1016174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>
                <a:solidFill>
                  <a:schemeClr val="accent1">
                    <a:lumMod val="75000"/>
                  </a:schemeClr>
                </a:solidFill>
                <a:latin typeface="+mn-ea"/>
              </a:rPr>
              <a:t>주기함수를</a:t>
            </a:r>
            <a:r>
              <a:rPr lang="ko-KR" altLang="en-US" sz="16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 </a:t>
            </a:r>
            <a:r>
              <a:rPr lang="ko-KR" altLang="en-US" sz="1600" dirty="0" err="1">
                <a:solidFill>
                  <a:schemeClr val="accent1">
                    <a:lumMod val="75000"/>
                  </a:schemeClr>
                </a:solidFill>
                <a:latin typeface="+mn-ea"/>
              </a:rPr>
              <a:t>여러개의</a:t>
            </a:r>
            <a:r>
              <a:rPr lang="ko-KR" altLang="en-US" sz="16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 선형 조합으로 표현하는 </a:t>
            </a:r>
            <a:r>
              <a:rPr lang="ko-KR" altLang="en-US" sz="1600" dirty="0" err="1">
                <a:solidFill>
                  <a:schemeClr val="accent1">
                    <a:lumMod val="75000"/>
                  </a:schemeClr>
                </a:solidFill>
                <a:latin typeface="+mn-ea"/>
              </a:rPr>
              <a:t>푸리에</a:t>
            </a:r>
            <a:r>
              <a:rPr lang="ko-KR" altLang="en-US" sz="16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 급수</a:t>
            </a:r>
            <a:endParaRPr lang="en-US" altLang="ko-KR" sz="1600" dirty="0">
              <a:solidFill>
                <a:schemeClr val="accent1">
                  <a:lumMod val="75000"/>
                </a:schemeClr>
              </a:solidFill>
              <a:latin typeface="+mn-ea"/>
            </a:endParaRPr>
          </a:p>
          <a:p>
            <a:endParaRPr lang="en-US" altLang="ko-KR" sz="1600" dirty="0">
              <a:solidFill>
                <a:schemeClr val="accent1">
                  <a:lumMod val="75000"/>
                </a:schemeClr>
              </a:solidFill>
              <a:latin typeface="+mn-ea"/>
            </a:endParaRPr>
          </a:p>
          <a:p>
            <a:r>
              <a:rPr lang="ko-KR" altLang="en-US" sz="1600" dirty="0" err="1">
                <a:solidFill>
                  <a:schemeClr val="accent1">
                    <a:lumMod val="75000"/>
                  </a:schemeClr>
                </a:solidFill>
                <a:latin typeface="+mn-ea"/>
              </a:rPr>
              <a:t>주기함수</a:t>
            </a:r>
            <a:r>
              <a:rPr lang="ko-KR" altLang="en-US" sz="16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 내지는 </a:t>
            </a:r>
            <a:r>
              <a:rPr lang="ko-KR" altLang="en-US" sz="1600" dirty="0" err="1">
                <a:solidFill>
                  <a:schemeClr val="accent1">
                    <a:lumMod val="75000"/>
                  </a:schemeClr>
                </a:solidFill>
                <a:latin typeface="+mn-ea"/>
              </a:rPr>
              <a:t>주기신호를</a:t>
            </a:r>
            <a:r>
              <a:rPr lang="ko-KR" altLang="en-US" sz="16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 삼각함수인 </a:t>
            </a:r>
            <a:r>
              <a:rPr lang="en-US" altLang="ko-KR" sz="16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sin</a:t>
            </a:r>
            <a:r>
              <a:rPr lang="ko-KR" altLang="en-US" sz="16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과 </a:t>
            </a:r>
            <a:r>
              <a:rPr lang="en-US" altLang="ko-KR" sz="16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cos</a:t>
            </a:r>
            <a:r>
              <a:rPr lang="ko-KR" altLang="en-US" sz="16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함수로 표현하는 것</a:t>
            </a:r>
            <a:endParaRPr lang="en-US" altLang="ko-KR" sz="1600" dirty="0">
              <a:solidFill>
                <a:schemeClr val="accent1">
                  <a:lumMod val="75000"/>
                </a:schemeClr>
              </a:solidFill>
              <a:latin typeface="+mn-ea"/>
            </a:endParaRPr>
          </a:p>
          <a:p>
            <a:endParaRPr lang="en-US" altLang="ko-KR" sz="1600" dirty="0">
              <a:solidFill>
                <a:schemeClr val="accent1">
                  <a:lumMod val="75000"/>
                </a:schemeClr>
              </a:solidFill>
              <a:latin typeface="+mn-ea"/>
            </a:endParaRPr>
          </a:p>
          <a:p>
            <a:endParaRPr lang="ko-KR" altLang="en-US" sz="1600" dirty="0">
              <a:solidFill>
                <a:schemeClr val="accent1">
                  <a:lumMod val="75000"/>
                </a:schemeClr>
              </a:solidFill>
              <a:latin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9A54977-7E1A-B84B-A8FD-BF3E6ACC81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647" y="3185531"/>
            <a:ext cx="5257800" cy="20701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BE46B38-AC8C-7C48-824F-C119306E7DD7}"/>
                  </a:ext>
                </a:extLst>
              </p:cNvPr>
              <p:cNvSpPr txBox="1"/>
              <p:nvPr/>
            </p:nvSpPr>
            <p:spPr>
              <a:xfrm>
                <a:off x="6104555" y="3312640"/>
                <a:ext cx="4631396" cy="18158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600" dirty="0">
                    <a:solidFill>
                      <a:schemeClr val="accent1">
                        <a:lumMod val="75000"/>
                      </a:schemeClr>
                    </a:solidFill>
                    <a:latin typeface="+mn-ea"/>
                  </a:rPr>
                  <a:t>n : sin</a:t>
                </a:r>
                <a:r>
                  <a:rPr lang="ko-KR" altLang="en-US" sz="1600" dirty="0">
                    <a:solidFill>
                      <a:schemeClr val="accent1">
                        <a:lumMod val="75000"/>
                      </a:schemeClr>
                    </a:solidFill>
                    <a:latin typeface="+mn-ea"/>
                  </a:rPr>
                  <a:t>함수와 </a:t>
                </a:r>
                <a:r>
                  <a:rPr lang="en-US" altLang="ko-KR" sz="1600" dirty="0">
                    <a:solidFill>
                      <a:schemeClr val="accent1">
                        <a:lumMod val="75000"/>
                      </a:schemeClr>
                    </a:solidFill>
                    <a:latin typeface="+mn-ea"/>
                  </a:rPr>
                  <a:t>cos</a:t>
                </a:r>
                <a:r>
                  <a:rPr lang="ko-KR" altLang="en-US" sz="1600" dirty="0">
                    <a:solidFill>
                      <a:schemeClr val="accent1">
                        <a:lumMod val="75000"/>
                      </a:schemeClr>
                    </a:solidFill>
                    <a:latin typeface="+mn-ea"/>
                  </a:rPr>
                  <a:t>함수의 주파수를 결정짓는 역할</a:t>
                </a:r>
                <a:endParaRPr lang="en-US" altLang="ko-KR" sz="1600" dirty="0">
                  <a:solidFill>
                    <a:schemeClr val="accent1">
                      <a:lumMod val="75000"/>
                    </a:schemeClr>
                  </a:solidFill>
                  <a:latin typeface="+mn-ea"/>
                </a:endParaRPr>
              </a:p>
              <a:p>
                <a:endParaRPr lang="en-US" altLang="ko-KR" sz="1600" dirty="0">
                  <a:solidFill>
                    <a:schemeClr val="accent1">
                      <a:lumMod val="75000"/>
                    </a:schemeClr>
                  </a:solidFill>
                  <a:latin typeface="+mn-ea"/>
                </a:endParaRPr>
              </a:p>
              <a:p>
                <a:endParaRPr lang="en-US" altLang="ko-KR" sz="1600" dirty="0">
                  <a:solidFill>
                    <a:schemeClr val="accent1">
                      <a:lumMod val="75000"/>
                    </a:schemeClr>
                  </a:solidFill>
                  <a:latin typeface="+mn-ea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ko-KR" sz="16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ko-KR" sz="16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ko-KR" sz="16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sz="16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ko-KR" sz="16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r>
                  <a:rPr lang="ko-KR" altLang="en-US" sz="1600" dirty="0" err="1">
                    <a:solidFill>
                      <a:schemeClr val="accent1">
                        <a:lumMod val="75000"/>
                      </a:schemeClr>
                    </a:solidFill>
                    <a:latin typeface="+mn-ea"/>
                  </a:rPr>
                  <a:t>를</a:t>
                </a:r>
                <a:r>
                  <a:rPr lang="ko-KR" altLang="en-US" sz="1600" dirty="0">
                    <a:solidFill>
                      <a:schemeClr val="accent1">
                        <a:lumMod val="75000"/>
                      </a:schemeClr>
                    </a:solidFill>
                    <a:latin typeface="+mn-ea"/>
                  </a:rPr>
                  <a:t> 구하는 것이 목적 </a:t>
                </a:r>
                <a:r>
                  <a:rPr lang="en-US" altLang="ko-KR" sz="1600" dirty="0">
                    <a:solidFill>
                      <a:schemeClr val="accent1">
                        <a:lumMod val="75000"/>
                      </a:schemeClr>
                    </a:solidFill>
                    <a:latin typeface="+mn-ea"/>
                  </a:rPr>
                  <a:t>(</a:t>
                </a:r>
                <a:r>
                  <a:rPr lang="ko-KR" altLang="en-US" sz="1600" dirty="0">
                    <a:solidFill>
                      <a:schemeClr val="accent1">
                        <a:lumMod val="75000"/>
                      </a:schemeClr>
                    </a:solidFill>
                    <a:latin typeface="+mn-ea"/>
                  </a:rPr>
                  <a:t>가중치</a:t>
                </a:r>
                <a:r>
                  <a:rPr lang="en-US" altLang="ko-KR" sz="1600" dirty="0">
                    <a:solidFill>
                      <a:schemeClr val="accent1">
                        <a:lumMod val="75000"/>
                      </a:schemeClr>
                    </a:solidFill>
                    <a:latin typeface="+mn-ea"/>
                  </a:rPr>
                  <a:t>)</a:t>
                </a:r>
              </a:p>
              <a:p>
                <a:endParaRPr lang="en-US" altLang="ko-KR" sz="1600" dirty="0">
                  <a:solidFill>
                    <a:schemeClr val="accent1">
                      <a:lumMod val="75000"/>
                    </a:schemeClr>
                  </a:solidFill>
                  <a:latin typeface="+mn-ea"/>
                </a:endParaRPr>
              </a:p>
              <a:p>
                <a:endParaRPr lang="en-US" altLang="ko-KR" sz="1600" dirty="0">
                  <a:solidFill>
                    <a:schemeClr val="accent1">
                      <a:lumMod val="75000"/>
                    </a:schemeClr>
                  </a:solidFill>
                  <a:latin typeface="+mn-ea"/>
                </a:endParaRPr>
              </a:p>
              <a:p>
                <a:endParaRPr lang="en-US" altLang="ko-KR" sz="1600" dirty="0">
                  <a:solidFill>
                    <a:schemeClr val="accent1">
                      <a:lumMod val="75000"/>
                    </a:schemeClr>
                  </a:solidFill>
                  <a:latin typeface="+mn-ea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BE46B38-AC8C-7C48-824F-C119306E7D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4555" y="3312640"/>
                <a:ext cx="4631396" cy="1815882"/>
              </a:xfrm>
              <a:prstGeom prst="rect">
                <a:avLst/>
              </a:prstGeom>
              <a:blipFill>
                <a:blip r:embed="rId4"/>
                <a:stretch>
                  <a:fillRect l="-548" t="-694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0961019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id="{85611818-A71D-46D2-8A90-5FD18E36312C}"/>
              </a:ext>
            </a:extLst>
          </p:cNvPr>
          <p:cNvGrpSpPr/>
          <p:nvPr/>
        </p:nvGrpSpPr>
        <p:grpSpPr>
          <a:xfrm>
            <a:off x="792480" y="569267"/>
            <a:ext cx="5212910" cy="461665"/>
            <a:chOff x="701040" y="482907"/>
            <a:chExt cx="5212910" cy="461665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8E1D1497-18F5-42C6-B4C3-8E8FC808634C}"/>
                </a:ext>
              </a:extLst>
            </p:cNvPr>
            <p:cNvSpPr/>
            <p:nvPr/>
          </p:nvSpPr>
          <p:spPr>
            <a:xfrm>
              <a:off x="701040" y="482907"/>
              <a:ext cx="152400" cy="461665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54DAFE3-AE7D-414F-8322-9C0DF39D1331}"/>
                </a:ext>
              </a:extLst>
            </p:cNvPr>
            <p:cNvSpPr txBox="1"/>
            <p:nvPr/>
          </p:nvSpPr>
          <p:spPr>
            <a:xfrm>
              <a:off x="853440" y="482907"/>
              <a:ext cx="53732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>
                  <a:solidFill>
                    <a:schemeClr val="accent1">
                      <a:lumMod val="75000"/>
                    </a:schemeClr>
                  </a:solidFill>
                  <a:latin typeface="Gadugi" panose="020B0502040204020203" pitchFamily="34" charset="0"/>
                  <a:ea typeface="Gadugi" panose="020B0502040204020203" pitchFamily="34" charset="0"/>
                </a:rPr>
                <a:t>02</a:t>
              </a:r>
              <a:endParaRPr lang="ko-KR" altLang="en-US" b="1" dirty="0">
                <a:solidFill>
                  <a:schemeClr val="accent1">
                    <a:lumMod val="75000"/>
                  </a:schemeClr>
                </a:solidFill>
                <a:latin typeface="Gadugi" panose="020B0502040204020203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BA320B9-CD48-49A3-9441-1B0DE7735C0A}"/>
                </a:ext>
              </a:extLst>
            </p:cNvPr>
            <p:cNvSpPr txBox="1"/>
            <p:nvPr/>
          </p:nvSpPr>
          <p:spPr>
            <a:xfrm>
              <a:off x="1264920" y="544462"/>
              <a:ext cx="464903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solidFill>
                    <a:schemeClr val="accent1">
                      <a:lumMod val="75000"/>
                    </a:schemeClr>
                  </a:solidFill>
                  <a:latin typeface="+mn-ea"/>
                </a:rPr>
                <a:t>정규직교기저와 </a:t>
              </a:r>
              <a:r>
                <a:rPr lang="ko-KR" altLang="en-US" sz="1600" dirty="0" err="1">
                  <a:solidFill>
                    <a:schemeClr val="accent1">
                      <a:lumMod val="75000"/>
                    </a:schemeClr>
                  </a:solidFill>
                  <a:latin typeface="+mn-ea"/>
                </a:rPr>
                <a:t>푸리에</a:t>
              </a:r>
              <a:r>
                <a:rPr lang="ko-KR" altLang="en-US" sz="1600" dirty="0">
                  <a:solidFill>
                    <a:schemeClr val="accent1">
                      <a:lumMod val="75000"/>
                    </a:schemeClr>
                  </a:solidFill>
                  <a:latin typeface="+mn-ea"/>
                </a:rPr>
                <a:t> 급수 그리고 </a:t>
              </a:r>
              <a:r>
                <a:rPr lang="ko-KR" altLang="en-US" sz="1600" dirty="0" err="1">
                  <a:solidFill>
                    <a:schemeClr val="accent1">
                      <a:lumMod val="75000"/>
                    </a:schemeClr>
                  </a:solidFill>
                  <a:latin typeface="+mn-ea"/>
                </a:rPr>
                <a:t>오일러</a:t>
              </a:r>
              <a:r>
                <a:rPr lang="ko-KR" altLang="en-US" sz="1600" dirty="0">
                  <a:solidFill>
                    <a:schemeClr val="accent1">
                      <a:lumMod val="75000"/>
                    </a:schemeClr>
                  </a:solidFill>
                  <a:latin typeface="+mn-ea"/>
                </a:rPr>
                <a:t> 공식</a:t>
              </a:r>
            </a:p>
          </p:txBody>
        </p:sp>
      </p:grpSp>
      <p:pic>
        <p:nvPicPr>
          <p:cNvPr id="18" name="그림 17">
            <a:extLst>
              <a:ext uri="{FF2B5EF4-FFF2-40B4-BE49-F238E27FC236}">
                <a16:creationId xmlns:a16="http://schemas.microsoft.com/office/drawing/2014/main" id="{9B1B0BEB-AFDA-4717-BFF3-0A55D476B5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1687" y="253880"/>
            <a:ext cx="855666" cy="40324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B018C3B-71F3-42B2-A124-00C080148449}"/>
              </a:ext>
            </a:extLst>
          </p:cNvPr>
          <p:cNvSpPr txBox="1"/>
          <p:nvPr/>
        </p:nvSpPr>
        <p:spPr>
          <a:xfrm>
            <a:off x="792480" y="1138681"/>
            <a:ext cx="45881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연속 시간 </a:t>
            </a:r>
            <a:r>
              <a:rPr lang="ko-KR" altLang="en-US" sz="1600" b="1" dirty="0" err="1">
                <a:solidFill>
                  <a:schemeClr val="accent1">
                    <a:lumMod val="75000"/>
                  </a:schemeClr>
                </a:solidFill>
                <a:latin typeface="+mn-ea"/>
              </a:rPr>
              <a:t>푸리에</a:t>
            </a:r>
            <a:r>
              <a:rPr lang="ko-KR" altLang="en-US" sz="1600" b="1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 변환과 이산 시간 </a:t>
            </a:r>
            <a:r>
              <a:rPr lang="ko-KR" altLang="en-US" sz="1600" b="1" dirty="0" err="1">
                <a:solidFill>
                  <a:schemeClr val="accent1">
                    <a:lumMod val="75000"/>
                  </a:schemeClr>
                </a:solidFill>
                <a:latin typeface="+mn-ea"/>
              </a:rPr>
              <a:t>푸리에</a:t>
            </a:r>
            <a:r>
              <a:rPr lang="ko-KR" altLang="en-US" sz="1600" b="1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 변환</a:t>
            </a:r>
          </a:p>
        </p:txBody>
      </p:sp>
      <p:pic>
        <p:nvPicPr>
          <p:cNvPr id="10" name="그림 9" descr="스크린샷이(가) 표시된 사진&#10;&#10;자동 생성된 설명">
            <a:extLst>
              <a:ext uri="{FF2B5EF4-FFF2-40B4-BE49-F238E27FC236}">
                <a16:creationId xmlns:a16="http://schemas.microsoft.com/office/drawing/2014/main" id="{B6148B7B-DC8A-7F45-930D-FB719D4F5C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8640" y="3984130"/>
            <a:ext cx="6621935" cy="264145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687C43A-6478-834E-9A16-109D3E79C5F4}"/>
              </a:ext>
            </a:extLst>
          </p:cNvPr>
          <p:cNvSpPr txBox="1"/>
          <p:nvPr/>
        </p:nvSpPr>
        <p:spPr>
          <a:xfrm>
            <a:off x="6380515" y="1982073"/>
            <a:ext cx="48381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연속</a:t>
            </a:r>
            <a:r>
              <a:rPr lang="en-US" altLang="ko-KR" sz="16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,</a:t>
            </a:r>
            <a:r>
              <a:rPr lang="ko-KR" altLang="en-US" sz="16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 이산 둘 다 시간에 대해서는 주기성을 가진다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814DDB4-300E-4841-809D-D9E1536770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25" y="1660118"/>
            <a:ext cx="6052904" cy="248758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EFC7F5F-D175-3B43-828F-59E159B19F25}"/>
              </a:ext>
            </a:extLst>
          </p:cNvPr>
          <p:cNvSpPr txBox="1"/>
          <p:nvPr/>
        </p:nvSpPr>
        <p:spPr>
          <a:xfrm>
            <a:off x="429242" y="4607615"/>
            <a:ext cx="50593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주파수에 대한 스펙트럼이 동일한 패턴으로 반복된다</a:t>
            </a:r>
            <a:r>
              <a:rPr lang="en-US" altLang="ko-KR" sz="16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.</a:t>
            </a:r>
            <a:endParaRPr lang="ko-KR" altLang="en-US" sz="1600" dirty="0">
              <a:solidFill>
                <a:schemeClr val="accent1">
                  <a:lumMod val="7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6692474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id="{85611818-A71D-46D2-8A90-5FD18E36312C}"/>
              </a:ext>
            </a:extLst>
          </p:cNvPr>
          <p:cNvGrpSpPr/>
          <p:nvPr/>
        </p:nvGrpSpPr>
        <p:grpSpPr>
          <a:xfrm>
            <a:off x="792480" y="569267"/>
            <a:ext cx="5212910" cy="461665"/>
            <a:chOff x="701040" y="482907"/>
            <a:chExt cx="5212910" cy="461665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8E1D1497-18F5-42C6-B4C3-8E8FC808634C}"/>
                </a:ext>
              </a:extLst>
            </p:cNvPr>
            <p:cNvSpPr/>
            <p:nvPr/>
          </p:nvSpPr>
          <p:spPr>
            <a:xfrm>
              <a:off x="701040" y="482907"/>
              <a:ext cx="152400" cy="461665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54DAFE3-AE7D-414F-8322-9C0DF39D1331}"/>
                </a:ext>
              </a:extLst>
            </p:cNvPr>
            <p:cNvSpPr txBox="1"/>
            <p:nvPr/>
          </p:nvSpPr>
          <p:spPr>
            <a:xfrm>
              <a:off x="853440" y="482907"/>
              <a:ext cx="53732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>
                  <a:solidFill>
                    <a:schemeClr val="accent1">
                      <a:lumMod val="75000"/>
                    </a:schemeClr>
                  </a:solidFill>
                  <a:latin typeface="Gadugi" panose="020B0502040204020203" pitchFamily="34" charset="0"/>
                  <a:ea typeface="Gadugi" panose="020B0502040204020203" pitchFamily="34" charset="0"/>
                </a:rPr>
                <a:t>02</a:t>
              </a:r>
              <a:endParaRPr lang="ko-KR" altLang="en-US" b="1" dirty="0">
                <a:solidFill>
                  <a:schemeClr val="accent1">
                    <a:lumMod val="75000"/>
                  </a:schemeClr>
                </a:solidFill>
                <a:latin typeface="Gadugi" panose="020B0502040204020203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BA320B9-CD48-49A3-9441-1B0DE7735C0A}"/>
                </a:ext>
              </a:extLst>
            </p:cNvPr>
            <p:cNvSpPr txBox="1"/>
            <p:nvPr/>
          </p:nvSpPr>
          <p:spPr>
            <a:xfrm>
              <a:off x="1264920" y="544462"/>
              <a:ext cx="464903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solidFill>
                    <a:schemeClr val="accent1">
                      <a:lumMod val="75000"/>
                    </a:schemeClr>
                  </a:solidFill>
                  <a:latin typeface="+mn-ea"/>
                </a:rPr>
                <a:t>정규직교기저와 </a:t>
              </a:r>
              <a:r>
                <a:rPr lang="ko-KR" altLang="en-US" sz="1600" dirty="0" err="1">
                  <a:solidFill>
                    <a:schemeClr val="accent1">
                      <a:lumMod val="75000"/>
                    </a:schemeClr>
                  </a:solidFill>
                  <a:latin typeface="+mn-ea"/>
                </a:rPr>
                <a:t>푸리에</a:t>
              </a:r>
              <a:r>
                <a:rPr lang="ko-KR" altLang="en-US" sz="1600" dirty="0">
                  <a:solidFill>
                    <a:schemeClr val="accent1">
                      <a:lumMod val="75000"/>
                    </a:schemeClr>
                  </a:solidFill>
                  <a:latin typeface="+mn-ea"/>
                </a:rPr>
                <a:t> 급수 그리고 </a:t>
              </a:r>
              <a:r>
                <a:rPr lang="ko-KR" altLang="en-US" sz="1600" dirty="0" err="1">
                  <a:solidFill>
                    <a:schemeClr val="accent1">
                      <a:lumMod val="75000"/>
                    </a:schemeClr>
                  </a:solidFill>
                  <a:latin typeface="+mn-ea"/>
                </a:rPr>
                <a:t>오일러</a:t>
              </a:r>
              <a:r>
                <a:rPr lang="ko-KR" altLang="en-US" sz="1600" dirty="0">
                  <a:solidFill>
                    <a:schemeClr val="accent1">
                      <a:lumMod val="75000"/>
                    </a:schemeClr>
                  </a:solidFill>
                  <a:latin typeface="+mn-ea"/>
                </a:rPr>
                <a:t> 공식</a:t>
              </a:r>
            </a:p>
          </p:txBody>
        </p:sp>
      </p:grpSp>
      <p:pic>
        <p:nvPicPr>
          <p:cNvPr id="18" name="그림 17">
            <a:extLst>
              <a:ext uri="{FF2B5EF4-FFF2-40B4-BE49-F238E27FC236}">
                <a16:creationId xmlns:a16="http://schemas.microsoft.com/office/drawing/2014/main" id="{9B1B0BEB-AFDA-4717-BFF3-0A55D476B5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1687" y="253880"/>
            <a:ext cx="855666" cy="40324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B018C3B-71F3-42B2-A124-00C080148449}"/>
              </a:ext>
            </a:extLst>
          </p:cNvPr>
          <p:cNvSpPr txBox="1"/>
          <p:nvPr/>
        </p:nvSpPr>
        <p:spPr>
          <a:xfrm>
            <a:off x="792480" y="1307986"/>
            <a:ext cx="54809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err="1">
                <a:solidFill>
                  <a:schemeClr val="accent1">
                    <a:lumMod val="75000"/>
                  </a:schemeClr>
                </a:solidFill>
                <a:latin typeface="+mn-ea"/>
              </a:rPr>
              <a:t>비주기</a:t>
            </a:r>
            <a:r>
              <a:rPr lang="ko-KR" altLang="en-US" sz="1600" b="1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 신호를 </a:t>
            </a:r>
            <a:r>
              <a:rPr lang="ko-KR" altLang="en-US" sz="1600" b="1" dirty="0" err="1">
                <a:solidFill>
                  <a:schemeClr val="accent1">
                    <a:lumMod val="75000"/>
                  </a:schemeClr>
                </a:solidFill>
                <a:latin typeface="+mn-ea"/>
              </a:rPr>
              <a:t>푸리에</a:t>
            </a:r>
            <a:r>
              <a:rPr lang="ko-KR" altLang="en-US" sz="1600" b="1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 급수에 적용시키는 핵심 아이디어 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0BBCAC-4CD0-5B47-92F3-86676ED65D84}"/>
              </a:ext>
            </a:extLst>
          </p:cNvPr>
          <p:cNvSpPr txBox="1"/>
          <p:nvPr/>
        </p:nvSpPr>
        <p:spPr>
          <a:xfrm>
            <a:off x="792480" y="1754317"/>
            <a:ext cx="545694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>
                <a:solidFill>
                  <a:schemeClr val="accent1">
                    <a:lumMod val="75000"/>
                  </a:schemeClr>
                </a:solidFill>
                <a:latin typeface="+mn-ea"/>
              </a:rPr>
              <a:t>비주기</a:t>
            </a:r>
            <a:r>
              <a:rPr lang="ko-KR" altLang="en-US" sz="16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 신호와 </a:t>
            </a:r>
            <a:r>
              <a:rPr lang="ko-KR" altLang="en-US" sz="1600" dirty="0" err="1">
                <a:solidFill>
                  <a:schemeClr val="accent1">
                    <a:lumMod val="75000"/>
                  </a:schemeClr>
                </a:solidFill>
                <a:latin typeface="+mn-ea"/>
              </a:rPr>
              <a:t>주기신호</a:t>
            </a:r>
            <a:r>
              <a:rPr lang="ko-KR" altLang="en-US" sz="16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 모두 한 주기 내에서는 동일하다</a:t>
            </a:r>
            <a:endParaRPr lang="en-US" altLang="ko-KR" sz="1600" dirty="0">
              <a:solidFill>
                <a:schemeClr val="accent1">
                  <a:lumMod val="75000"/>
                </a:schemeClr>
              </a:solidFill>
              <a:latin typeface="+mn-ea"/>
            </a:endParaRPr>
          </a:p>
          <a:p>
            <a:r>
              <a:rPr lang="ko-KR" altLang="en-US" sz="16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최초의 </a:t>
            </a:r>
            <a:r>
              <a:rPr lang="ko-KR" altLang="en-US" sz="1600" dirty="0" err="1">
                <a:solidFill>
                  <a:schemeClr val="accent1">
                    <a:lumMod val="75000"/>
                  </a:schemeClr>
                </a:solidFill>
                <a:latin typeface="+mn-ea"/>
              </a:rPr>
              <a:t>비주기</a:t>
            </a:r>
            <a:r>
              <a:rPr lang="ko-KR" altLang="en-US" sz="16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 신호와 같은 패턴</a:t>
            </a:r>
            <a:r>
              <a:rPr lang="en-US" altLang="ko-KR" sz="16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 </a:t>
            </a:r>
            <a:r>
              <a:rPr lang="ko-KR" altLang="en-US" sz="16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신호를 주기 </a:t>
            </a:r>
            <a:r>
              <a:rPr lang="en-US" altLang="ko-KR" sz="16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T</a:t>
            </a:r>
            <a:r>
              <a:rPr lang="ko-KR" altLang="en-US" sz="16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 간격으로 </a:t>
            </a:r>
            <a:endParaRPr lang="en-US" altLang="ko-KR" sz="1600" dirty="0">
              <a:solidFill>
                <a:schemeClr val="accent1">
                  <a:lumMod val="75000"/>
                </a:schemeClr>
              </a:solidFill>
              <a:latin typeface="+mn-ea"/>
            </a:endParaRPr>
          </a:p>
          <a:p>
            <a:r>
              <a:rPr lang="ko-KR" altLang="en-US" sz="16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더해준 다음 주기 </a:t>
            </a:r>
            <a:r>
              <a:rPr lang="en-US" altLang="ko-KR" sz="16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T</a:t>
            </a:r>
            <a:r>
              <a:rPr lang="ko-KR" altLang="en-US" sz="1600" dirty="0" err="1">
                <a:solidFill>
                  <a:schemeClr val="accent1">
                    <a:lumMod val="75000"/>
                  </a:schemeClr>
                </a:solidFill>
                <a:latin typeface="+mn-ea"/>
              </a:rPr>
              <a:t>를</a:t>
            </a:r>
            <a:r>
              <a:rPr lang="ko-KR" altLang="en-US" sz="16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 무한으로 늘려주는 방식 사용</a:t>
            </a: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2658077B-A758-7C4C-AD47-E5C6FB0D3B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680" y="2919286"/>
            <a:ext cx="4738060" cy="355862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930E05F-44B4-BF44-A999-90DDF8B4BE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8188" y="1266455"/>
            <a:ext cx="3903233" cy="5211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32751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id="{85611818-A71D-46D2-8A90-5FD18E36312C}"/>
              </a:ext>
            </a:extLst>
          </p:cNvPr>
          <p:cNvGrpSpPr/>
          <p:nvPr/>
        </p:nvGrpSpPr>
        <p:grpSpPr>
          <a:xfrm>
            <a:off x="792480" y="569267"/>
            <a:ext cx="5212910" cy="461665"/>
            <a:chOff x="701040" y="482907"/>
            <a:chExt cx="5212910" cy="461665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8E1D1497-18F5-42C6-B4C3-8E8FC808634C}"/>
                </a:ext>
              </a:extLst>
            </p:cNvPr>
            <p:cNvSpPr/>
            <p:nvPr/>
          </p:nvSpPr>
          <p:spPr>
            <a:xfrm>
              <a:off x="701040" y="482907"/>
              <a:ext cx="152400" cy="461665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54DAFE3-AE7D-414F-8322-9C0DF39D1331}"/>
                </a:ext>
              </a:extLst>
            </p:cNvPr>
            <p:cNvSpPr txBox="1"/>
            <p:nvPr/>
          </p:nvSpPr>
          <p:spPr>
            <a:xfrm>
              <a:off x="853440" y="482907"/>
              <a:ext cx="53732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>
                  <a:solidFill>
                    <a:schemeClr val="accent1">
                      <a:lumMod val="75000"/>
                    </a:schemeClr>
                  </a:solidFill>
                  <a:latin typeface="Gadugi" panose="020B0502040204020203" pitchFamily="34" charset="0"/>
                  <a:ea typeface="Gadugi" panose="020B0502040204020203" pitchFamily="34" charset="0"/>
                </a:rPr>
                <a:t>02</a:t>
              </a:r>
              <a:endParaRPr lang="ko-KR" altLang="en-US" b="1" dirty="0">
                <a:solidFill>
                  <a:schemeClr val="accent1">
                    <a:lumMod val="75000"/>
                  </a:schemeClr>
                </a:solidFill>
                <a:latin typeface="Gadugi" panose="020B0502040204020203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BA320B9-CD48-49A3-9441-1B0DE7735C0A}"/>
                </a:ext>
              </a:extLst>
            </p:cNvPr>
            <p:cNvSpPr txBox="1"/>
            <p:nvPr/>
          </p:nvSpPr>
          <p:spPr>
            <a:xfrm>
              <a:off x="1264920" y="544462"/>
              <a:ext cx="464903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solidFill>
                    <a:schemeClr val="accent1">
                      <a:lumMod val="75000"/>
                    </a:schemeClr>
                  </a:solidFill>
                  <a:latin typeface="+mn-ea"/>
                </a:rPr>
                <a:t>정규직교기저와 </a:t>
              </a:r>
              <a:r>
                <a:rPr lang="ko-KR" altLang="en-US" sz="1600" dirty="0" err="1">
                  <a:solidFill>
                    <a:schemeClr val="accent1">
                      <a:lumMod val="75000"/>
                    </a:schemeClr>
                  </a:solidFill>
                  <a:latin typeface="+mn-ea"/>
                </a:rPr>
                <a:t>푸리에</a:t>
              </a:r>
              <a:r>
                <a:rPr lang="ko-KR" altLang="en-US" sz="1600" dirty="0">
                  <a:solidFill>
                    <a:schemeClr val="accent1">
                      <a:lumMod val="75000"/>
                    </a:schemeClr>
                  </a:solidFill>
                  <a:latin typeface="+mn-ea"/>
                </a:rPr>
                <a:t> 급수 그리고 </a:t>
              </a:r>
              <a:r>
                <a:rPr lang="ko-KR" altLang="en-US" sz="1600" dirty="0" err="1">
                  <a:solidFill>
                    <a:schemeClr val="accent1">
                      <a:lumMod val="75000"/>
                    </a:schemeClr>
                  </a:solidFill>
                  <a:latin typeface="+mn-ea"/>
                </a:rPr>
                <a:t>오일러</a:t>
              </a:r>
              <a:r>
                <a:rPr lang="ko-KR" altLang="en-US" sz="1600" dirty="0">
                  <a:solidFill>
                    <a:schemeClr val="accent1">
                      <a:lumMod val="75000"/>
                    </a:schemeClr>
                  </a:solidFill>
                  <a:latin typeface="+mn-ea"/>
                </a:rPr>
                <a:t> 공식</a:t>
              </a:r>
            </a:p>
          </p:txBody>
        </p:sp>
      </p:grpSp>
      <p:pic>
        <p:nvPicPr>
          <p:cNvPr id="18" name="그림 17">
            <a:extLst>
              <a:ext uri="{FF2B5EF4-FFF2-40B4-BE49-F238E27FC236}">
                <a16:creationId xmlns:a16="http://schemas.microsoft.com/office/drawing/2014/main" id="{9B1B0BEB-AFDA-4717-BFF3-0A55D476B5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1687" y="253880"/>
            <a:ext cx="855666" cy="40324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989C944-86F2-8548-A2F6-EE75AA856A35}"/>
              </a:ext>
            </a:extLst>
          </p:cNvPr>
          <p:cNvSpPr txBox="1"/>
          <p:nvPr/>
        </p:nvSpPr>
        <p:spPr>
          <a:xfrm>
            <a:off x="792480" y="1307986"/>
            <a:ext cx="20425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err="1">
                <a:solidFill>
                  <a:schemeClr val="accent1">
                    <a:lumMod val="75000"/>
                  </a:schemeClr>
                </a:solidFill>
                <a:latin typeface="+mn-ea"/>
              </a:rPr>
              <a:t>푸리에</a:t>
            </a:r>
            <a:r>
              <a:rPr lang="ko-KR" altLang="en-US" sz="1600" b="1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 전개 및 구현</a:t>
            </a:r>
          </a:p>
        </p:txBody>
      </p:sp>
      <p:pic>
        <p:nvPicPr>
          <p:cNvPr id="17" name="그림 16" descr="스크린샷, 화면, 앉아있는, 노트북이(가) 표시된 사진&#10;&#10;자동 생성된 설명">
            <a:extLst>
              <a:ext uri="{FF2B5EF4-FFF2-40B4-BE49-F238E27FC236}">
                <a16:creationId xmlns:a16="http://schemas.microsoft.com/office/drawing/2014/main" id="{AF64B2AA-153D-1F4D-A64F-D195FCD907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2560" y="1683751"/>
            <a:ext cx="3981766" cy="4746625"/>
          </a:xfrm>
          <a:prstGeom prst="rect">
            <a:avLst/>
          </a:prstGeom>
        </p:spPr>
      </p:pic>
      <p:pic>
        <p:nvPicPr>
          <p:cNvPr id="22" name="그림 21" descr="스크린샷, 앉아있는, 노트북, 전화이(가) 표시된 사진&#10;&#10;자동 생성된 설명">
            <a:extLst>
              <a:ext uri="{FF2B5EF4-FFF2-40B4-BE49-F238E27FC236}">
                <a16:creationId xmlns:a16="http://schemas.microsoft.com/office/drawing/2014/main" id="{3E13B8D5-6CD6-EE4F-8509-052B25F77F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680" y="1683751"/>
            <a:ext cx="3720029" cy="4746625"/>
          </a:xfrm>
          <a:prstGeom prst="rect">
            <a:avLst/>
          </a:prstGeom>
        </p:spPr>
      </p:pic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C77B4386-BB29-5A4E-87A9-0E1658A33C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3496" y="3511059"/>
            <a:ext cx="4221707" cy="309306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DA015FE-EB70-CB4B-A354-81A1D9D6815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6690" y="3513107"/>
            <a:ext cx="4510377" cy="3204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058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0147F72-B804-CB41-B87F-541901F10E5C}"/>
              </a:ext>
            </a:extLst>
          </p:cNvPr>
          <p:cNvSpPr txBox="1"/>
          <p:nvPr/>
        </p:nvSpPr>
        <p:spPr>
          <a:xfrm>
            <a:off x="4874150" y="2944671"/>
            <a:ext cx="33289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감사합니다</a:t>
            </a:r>
            <a:r>
              <a:rPr lang="en-US" altLang="ko-KR" sz="4000" b="1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.</a:t>
            </a:r>
            <a:endParaRPr lang="ko-KR" altLang="en-US" sz="4000" b="1" dirty="0">
              <a:solidFill>
                <a:schemeClr val="accent1">
                  <a:lumMod val="7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688064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9B1B0BEB-AFDA-4717-BFF3-0A55D476B5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1687" y="253880"/>
            <a:ext cx="855666" cy="403245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969A8EF8-FF4A-C840-9793-F0D19F841086}"/>
              </a:ext>
            </a:extLst>
          </p:cNvPr>
          <p:cNvGrpSpPr/>
          <p:nvPr/>
        </p:nvGrpSpPr>
        <p:grpSpPr>
          <a:xfrm>
            <a:off x="792480" y="569267"/>
            <a:ext cx="2739476" cy="461665"/>
            <a:chOff x="701040" y="482907"/>
            <a:chExt cx="2739476" cy="461665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0AE8C5B8-A851-0C46-8687-3489BBF13505}"/>
                </a:ext>
              </a:extLst>
            </p:cNvPr>
            <p:cNvSpPr/>
            <p:nvPr/>
          </p:nvSpPr>
          <p:spPr>
            <a:xfrm>
              <a:off x="701040" y="482907"/>
              <a:ext cx="152400" cy="461665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F2C0B10-C2E5-2445-836C-E65A050DA79C}"/>
                </a:ext>
              </a:extLst>
            </p:cNvPr>
            <p:cNvSpPr txBox="1"/>
            <p:nvPr/>
          </p:nvSpPr>
          <p:spPr>
            <a:xfrm>
              <a:off x="853440" y="482907"/>
              <a:ext cx="53732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>
                  <a:solidFill>
                    <a:schemeClr val="accent1">
                      <a:lumMod val="75000"/>
                    </a:schemeClr>
                  </a:solidFill>
                  <a:latin typeface="Gadugi" panose="020B0502040204020203" pitchFamily="34" charset="0"/>
                  <a:ea typeface="Gadugi" panose="020B0502040204020203" pitchFamily="34" charset="0"/>
                </a:rPr>
                <a:t>01</a:t>
              </a:r>
              <a:endParaRPr lang="ko-KR" altLang="en-US" b="1" dirty="0">
                <a:solidFill>
                  <a:schemeClr val="accent1">
                    <a:lumMod val="75000"/>
                  </a:schemeClr>
                </a:solidFill>
                <a:latin typeface="Gadugi" panose="020B0502040204020203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461CCA3-C120-8349-A25C-47564464C301}"/>
                </a:ext>
              </a:extLst>
            </p:cNvPr>
            <p:cNvSpPr txBox="1"/>
            <p:nvPr/>
          </p:nvSpPr>
          <p:spPr>
            <a:xfrm>
              <a:off x="1264920" y="544462"/>
              <a:ext cx="217559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 err="1">
                  <a:solidFill>
                    <a:schemeClr val="accent1">
                      <a:lumMod val="75000"/>
                    </a:schemeClr>
                  </a:solidFill>
                  <a:latin typeface="+mn-ea"/>
                </a:rPr>
                <a:t>푸리에</a:t>
              </a:r>
              <a:r>
                <a:rPr lang="ko-KR" altLang="en-US" sz="1600" dirty="0">
                  <a:solidFill>
                    <a:schemeClr val="accent1">
                      <a:lumMod val="75000"/>
                    </a:schemeClr>
                  </a:solidFill>
                  <a:latin typeface="+mn-ea"/>
                </a:rPr>
                <a:t> 급수와 </a:t>
              </a:r>
              <a:r>
                <a:rPr lang="ko-KR" altLang="en-US" sz="1600" dirty="0" err="1">
                  <a:solidFill>
                    <a:schemeClr val="accent1">
                      <a:lumMod val="75000"/>
                    </a:schemeClr>
                  </a:solidFill>
                  <a:latin typeface="+mn-ea"/>
                </a:rPr>
                <a:t>직교성</a:t>
              </a:r>
              <a:endParaRPr lang="ko-KR" altLang="en-US" sz="1600" dirty="0">
                <a:solidFill>
                  <a:schemeClr val="accent1">
                    <a:lumMod val="75000"/>
                  </a:schemeClr>
                </a:solidFill>
                <a:latin typeface="+mn-ea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5866820-9BD1-9844-B9AD-CB3358C64DBC}"/>
                  </a:ext>
                </a:extLst>
              </p:cNvPr>
              <p:cNvSpPr txBox="1"/>
              <p:nvPr/>
            </p:nvSpPr>
            <p:spPr>
              <a:xfrm>
                <a:off x="792480" y="1307986"/>
                <a:ext cx="285841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b="1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1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altLang="ko-KR" sz="1600" b="1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  <m:r>
                      <a:rPr lang="en-US" altLang="ko-KR" sz="1600" b="1" i="1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ko-KR" sz="1600" b="1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1600" b="1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sz="1600" b="1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altLang="ko-KR" sz="1600" b="1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</m:oMath>
                </a14:m>
                <a:r>
                  <a:rPr lang="ko-KR" altLang="en-US" sz="1600" b="1" dirty="0">
                    <a:solidFill>
                      <a:schemeClr val="accent1">
                        <a:lumMod val="75000"/>
                      </a:schemeClr>
                    </a:solidFill>
                    <a:latin typeface="+mn-ea"/>
                  </a:rPr>
                  <a:t> 구하는 핵심 아이디어</a:t>
                </a: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5866820-9BD1-9844-B9AD-CB3358C64D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480" y="1307986"/>
                <a:ext cx="2858411" cy="338554"/>
              </a:xfrm>
              <a:prstGeom prst="rect">
                <a:avLst/>
              </a:prstGeom>
              <a:blipFill>
                <a:blip r:embed="rId3"/>
                <a:stretch>
                  <a:fillRect t="-3571" b="-17857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AF3D1C72-5B61-5F48-908C-3FA78D924304}"/>
              </a:ext>
            </a:extLst>
          </p:cNvPr>
          <p:cNvSpPr txBox="1"/>
          <p:nvPr/>
        </p:nvSpPr>
        <p:spPr>
          <a:xfrm>
            <a:off x="792480" y="1923594"/>
            <a:ext cx="1016174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핵심 아이디어 </a:t>
            </a:r>
            <a:r>
              <a:rPr lang="en-US" altLang="ko-KR" sz="16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:</a:t>
            </a:r>
            <a:r>
              <a:rPr lang="ko-KR" altLang="en-US" sz="16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 </a:t>
            </a:r>
            <a:r>
              <a:rPr lang="ko-KR" altLang="en-US" sz="1600" dirty="0" err="1">
                <a:solidFill>
                  <a:schemeClr val="accent1">
                    <a:lumMod val="75000"/>
                  </a:schemeClr>
                </a:solidFill>
                <a:latin typeface="+mn-ea"/>
              </a:rPr>
              <a:t>직교성</a:t>
            </a:r>
            <a:endParaRPr lang="en-US" altLang="ko-KR" sz="1600" dirty="0">
              <a:solidFill>
                <a:schemeClr val="accent1">
                  <a:lumMod val="75000"/>
                </a:schemeClr>
              </a:solidFill>
              <a:latin typeface="+mn-ea"/>
            </a:endParaRPr>
          </a:p>
          <a:p>
            <a:r>
              <a:rPr lang="ko-KR" altLang="en-US" sz="16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직교 </a:t>
            </a:r>
            <a:r>
              <a:rPr lang="en-US" altLang="ko-KR" sz="16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:</a:t>
            </a:r>
            <a:r>
              <a:rPr lang="ko-KR" altLang="en-US" sz="16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 선형 대수에서 두 벡터가 </a:t>
            </a:r>
            <a:r>
              <a:rPr lang="en-US" altLang="ko-KR" sz="16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90</a:t>
            </a:r>
            <a:r>
              <a:rPr lang="ko-KR" altLang="en-US" sz="16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도를 이루어 수직인 상태</a:t>
            </a:r>
            <a:r>
              <a:rPr lang="en-US" altLang="ko-KR" sz="16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,</a:t>
            </a:r>
            <a:r>
              <a:rPr lang="ko-KR" altLang="en-US" sz="16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 이 때 두 벡터의 내적은 </a:t>
            </a:r>
            <a:r>
              <a:rPr lang="en-US" altLang="ko-KR" sz="16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0</a:t>
            </a:r>
            <a:r>
              <a:rPr lang="ko-KR" altLang="en-US" sz="16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이 되는 성질을 가짐</a:t>
            </a:r>
            <a:endParaRPr lang="en-US" altLang="ko-KR" sz="1600" dirty="0">
              <a:solidFill>
                <a:schemeClr val="accent1">
                  <a:lumMod val="75000"/>
                </a:schemeClr>
              </a:solidFill>
              <a:latin typeface="+mn-ea"/>
            </a:endParaRPr>
          </a:p>
          <a:p>
            <a:endParaRPr lang="en-US" altLang="ko-KR" sz="1600" dirty="0">
              <a:solidFill>
                <a:schemeClr val="accent1">
                  <a:lumMod val="75000"/>
                </a:schemeClr>
              </a:solidFill>
              <a:latin typeface="+mn-ea"/>
            </a:endParaRPr>
          </a:p>
          <a:p>
            <a:endParaRPr lang="en-US" altLang="ko-KR" sz="1600" dirty="0">
              <a:solidFill>
                <a:schemeClr val="accent1">
                  <a:lumMod val="75000"/>
                </a:schemeClr>
              </a:solidFill>
              <a:latin typeface="+mn-ea"/>
            </a:endParaRPr>
          </a:p>
          <a:p>
            <a:endParaRPr lang="ko-KR" altLang="en-US" sz="1600" dirty="0">
              <a:solidFill>
                <a:schemeClr val="accent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1FBB43B-C28A-E948-9DBD-E937F664CDAE}"/>
              </a:ext>
            </a:extLst>
          </p:cNvPr>
          <p:cNvSpPr txBox="1"/>
          <p:nvPr/>
        </p:nvSpPr>
        <p:spPr>
          <a:xfrm>
            <a:off x="868680" y="2712383"/>
            <a:ext cx="61686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rgbClr val="FF0000"/>
                </a:solidFill>
                <a:latin typeface="+mn-ea"/>
              </a:rPr>
              <a:t>하지만 우리는 벡터가 아닌 함수 특히 삼각함수에 대해 풀고 있다</a:t>
            </a:r>
            <a:r>
              <a:rPr lang="en-US" altLang="ko-KR" sz="1600" dirty="0">
                <a:solidFill>
                  <a:srgbClr val="FF0000"/>
                </a:solidFill>
                <a:latin typeface="+mn-ea"/>
              </a:rPr>
              <a:t>.</a:t>
            </a:r>
            <a:endParaRPr lang="ko-KR" altLang="en-US" sz="1600" dirty="0">
              <a:solidFill>
                <a:srgbClr val="FF0000"/>
              </a:solidFill>
              <a:latin typeface="+mn-ea"/>
            </a:endParaRPr>
          </a:p>
        </p:txBody>
      </p:sp>
      <p:pic>
        <p:nvPicPr>
          <p:cNvPr id="30" name="그림 29" descr="개체, 시계, 측정기이(가) 표시된 사진&#10;&#10;자동 생성된 설명">
            <a:extLst>
              <a:ext uri="{FF2B5EF4-FFF2-40B4-BE49-F238E27FC236}">
                <a16:creationId xmlns:a16="http://schemas.microsoft.com/office/drawing/2014/main" id="{BF681949-B612-8341-AC29-850BAF2340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880" y="3134564"/>
            <a:ext cx="5537200" cy="11176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F86D3080-C787-1345-AF0B-BE1B474E4437}"/>
              </a:ext>
            </a:extLst>
          </p:cNvPr>
          <p:cNvSpPr txBox="1"/>
          <p:nvPr/>
        </p:nvSpPr>
        <p:spPr>
          <a:xfrm>
            <a:off x="6634480" y="3123361"/>
            <a:ext cx="450558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같은 </a:t>
            </a:r>
            <a:r>
              <a:rPr lang="en-US" altLang="ko-KR" sz="16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cos</a:t>
            </a:r>
            <a:r>
              <a:rPr lang="ko-KR" altLang="en-US" sz="16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함수 주파수가 다르면 두 함수는 직교하는 관계를 가진다</a:t>
            </a:r>
            <a:r>
              <a:rPr lang="en-US" altLang="ko-KR" sz="16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.</a:t>
            </a:r>
          </a:p>
          <a:p>
            <a:endParaRPr lang="en-US" altLang="ko-KR" sz="1600" dirty="0">
              <a:solidFill>
                <a:schemeClr val="accent1">
                  <a:lumMod val="75000"/>
                </a:schemeClr>
              </a:solidFill>
              <a:latin typeface="+mn-ea"/>
            </a:endParaRPr>
          </a:p>
          <a:p>
            <a:r>
              <a:rPr lang="ko-KR" altLang="en-US" sz="16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조건 </a:t>
            </a:r>
            <a:r>
              <a:rPr lang="en-US" altLang="ko-KR" sz="16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:</a:t>
            </a:r>
            <a:r>
              <a:rPr lang="ko-KR" altLang="en-US" sz="16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 </a:t>
            </a:r>
            <a:r>
              <a:rPr lang="en-US" altLang="ko-KR" sz="16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n, k</a:t>
            </a:r>
            <a:r>
              <a:rPr lang="ko-KR" altLang="en-US" sz="16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는 서로 다른 값</a:t>
            </a:r>
            <a:r>
              <a:rPr lang="en-US" altLang="ko-KR" sz="16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,</a:t>
            </a:r>
            <a:r>
              <a:rPr lang="ko-KR" altLang="en-US" sz="16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 절대 값이 같아서도 안된다</a:t>
            </a:r>
            <a:endParaRPr lang="en-US" altLang="ko-KR" sz="1600" dirty="0">
              <a:solidFill>
                <a:schemeClr val="accent1">
                  <a:lumMod val="75000"/>
                </a:schemeClr>
              </a:solidFill>
              <a:latin typeface="+mn-ea"/>
            </a:endParaRPr>
          </a:p>
        </p:txBody>
      </p:sp>
      <p:pic>
        <p:nvPicPr>
          <p:cNvPr id="35" name="그림 34" descr="텍스트이(가) 표시된 사진&#10;&#10;자동 생성된 설명">
            <a:extLst>
              <a:ext uri="{FF2B5EF4-FFF2-40B4-BE49-F238E27FC236}">
                <a16:creationId xmlns:a16="http://schemas.microsoft.com/office/drawing/2014/main" id="{DF436ECB-4AC0-3542-8EEB-D0DAE1821E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970" y="3123361"/>
            <a:ext cx="3733836" cy="2981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940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9B1B0BEB-AFDA-4717-BFF3-0A55D476B5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1687" y="253880"/>
            <a:ext cx="855666" cy="403245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9CBB058A-5E6C-9D4A-93C3-D58091DD9C0B}"/>
              </a:ext>
            </a:extLst>
          </p:cNvPr>
          <p:cNvGrpSpPr/>
          <p:nvPr/>
        </p:nvGrpSpPr>
        <p:grpSpPr>
          <a:xfrm>
            <a:off x="792480" y="569267"/>
            <a:ext cx="2739476" cy="461665"/>
            <a:chOff x="701040" y="482907"/>
            <a:chExt cx="2739476" cy="461665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2CDF9B5B-691A-374B-ABB0-4E56AC503FCF}"/>
                </a:ext>
              </a:extLst>
            </p:cNvPr>
            <p:cNvSpPr/>
            <p:nvPr/>
          </p:nvSpPr>
          <p:spPr>
            <a:xfrm>
              <a:off x="701040" y="482907"/>
              <a:ext cx="152400" cy="461665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2C2C9B7-A04A-BA45-A99A-2404444E8516}"/>
                </a:ext>
              </a:extLst>
            </p:cNvPr>
            <p:cNvSpPr txBox="1"/>
            <p:nvPr/>
          </p:nvSpPr>
          <p:spPr>
            <a:xfrm>
              <a:off x="853440" y="482907"/>
              <a:ext cx="53732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>
                  <a:solidFill>
                    <a:schemeClr val="accent1">
                      <a:lumMod val="75000"/>
                    </a:schemeClr>
                  </a:solidFill>
                  <a:latin typeface="Gadugi" panose="020B0502040204020203" pitchFamily="34" charset="0"/>
                  <a:ea typeface="Gadugi" panose="020B0502040204020203" pitchFamily="34" charset="0"/>
                </a:rPr>
                <a:t>01</a:t>
              </a:r>
              <a:endParaRPr lang="ko-KR" altLang="en-US" b="1" dirty="0">
                <a:solidFill>
                  <a:schemeClr val="accent1">
                    <a:lumMod val="75000"/>
                  </a:schemeClr>
                </a:solidFill>
                <a:latin typeface="Gadugi" panose="020B0502040204020203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2199B93-8848-C645-9FA4-9A9CB3D86A2D}"/>
                </a:ext>
              </a:extLst>
            </p:cNvPr>
            <p:cNvSpPr txBox="1"/>
            <p:nvPr/>
          </p:nvSpPr>
          <p:spPr>
            <a:xfrm>
              <a:off x="1264920" y="544462"/>
              <a:ext cx="217559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 err="1">
                  <a:solidFill>
                    <a:schemeClr val="accent1">
                      <a:lumMod val="75000"/>
                    </a:schemeClr>
                  </a:solidFill>
                  <a:latin typeface="+mn-ea"/>
                </a:rPr>
                <a:t>푸리에</a:t>
              </a:r>
              <a:r>
                <a:rPr lang="ko-KR" altLang="en-US" sz="1600" dirty="0">
                  <a:solidFill>
                    <a:schemeClr val="accent1">
                      <a:lumMod val="75000"/>
                    </a:schemeClr>
                  </a:solidFill>
                  <a:latin typeface="+mn-ea"/>
                </a:rPr>
                <a:t> 급수와 </a:t>
              </a:r>
              <a:r>
                <a:rPr lang="ko-KR" altLang="en-US" sz="1600" dirty="0" err="1">
                  <a:solidFill>
                    <a:schemeClr val="accent1">
                      <a:lumMod val="75000"/>
                    </a:schemeClr>
                  </a:solidFill>
                  <a:latin typeface="+mn-ea"/>
                </a:rPr>
                <a:t>직교성</a:t>
              </a:r>
              <a:endParaRPr lang="ko-KR" altLang="en-US" sz="1600" dirty="0">
                <a:solidFill>
                  <a:schemeClr val="accent1">
                    <a:lumMod val="75000"/>
                  </a:schemeClr>
                </a:solidFill>
                <a:latin typeface="+mn-ea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A8CE8D6F-A3FA-1A4C-9F64-E8A876DE8E17}"/>
              </a:ext>
            </a:extLst>
          </p:cNvPr>
          <p:cNvSpPr txBox="1"/>
          <p:nvPr/>
        </p:nvSpPr>
        <p:spPr>
          <a:xfrm>
            <a:off x="792480" y="1307986"/>
            <a:ext cx="60628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주파수가 서로 다른 </a:t>
            </a:r>
            <a:r>
              <a:rPr lang="en-US" altLang="ko-KR" sz="1600" b="1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cos</a:t>
            </a:r>
            <a:r>
              <a:rPr lang="ko-KR" altLang="en-US" sz="1600" b="1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함수의 </a:t>
            </a:r>
            <a:r>
              <a:rPr lang="ko-KR" altLang="en-US" sz="1600" b="1" dirty="0" err="1">
                <a:solidFill>
                  <a:schemeClr val="accent1">
                    <a:lumMod val="75000"/>
                  </a:schemeClr>
                </a:solidFill>
                <a:latin typeface="+mn-ea"/>
              </a:rPr>
              <a:t>직교성</a:t>
            </a:r>
            <a:r>
              <a:rPr lang="ko-KR" altLang="en-US" sz="1600" b="1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 검증을 위한 </a:t>
            </a:r>
            <a:r>
              <a:rPr lang="ko-KR" altLang="en-US" sz="1600" b="1" dirty="0" err="1">
                <a:solidFill>
                  <a:schemeClr val="accent1">
                    <a:lumMod val="75000"/>
                  </a:schemeClr>
                </a:solidFill>
                <a:latin typeface="+mn-ea"/>
              </a:rPr>
              <a:t>파이썬</a:t>
            </a:r>
            <a:r>
              <a:rPr lang="ko-KR" altLang="en-US" sz="1600" b="1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 </a:t>
            </a:r>
            <a:r>
              <a:rPr lang="en-US" altLang="ko-KR" sz="1600" b="1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code</a:t>
            </a:r>
            <a:endParaRPr lang="ko-KR" altLang="en-US" sz="1600" b="1" dirty="0">
              <a:solidFill>
                <a:schemeClr val="accent1">
                  <a:lumMod val="75000"/>
                </a:schemeClr>
              </a:solidFill>
              <a:latin typeface="+mn-ea"/>
            </a:endParaRPr>
          </a:p>
        </p:txBody>
      </p:sp>
      <p:pic>
        <p:nvPicPr>
          <p:cNvPr id="3" name="그림 2" descr="노트북, 화면, 앉아있는, 쥐고있는이(가) 표시된 사진&#10;&#10;자동 생성된 설명">
            <a:extLst>
              <a:ext uri="{FF2B5EF4-FFF2-40B4-BE49-F238E27FC236}">
                <a16:creationId xmlns:a16="http://schemas.microsoft.com/office/drawing/2014/main" id="{7C9CA19D-E98B-2042-9918-EA5BA770E0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54" y="1923593"/>
            <a:ext cx="5019164" cy="32639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A668D1B-9DC7-8C49-9174-997C3FFE8C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54" y="5464546"/>
            <a:ext cx="5019165" cy="545959"/>
          </a:xfrm>
          <a:prstGeom prst="rect">
            <a:avLst/>
          </a:prstGeom>
        </p:spPr>
      </p:pic>
      <p:pic>
        <p:nvPicPr>
          <p:cNvPr id="17" name="그림 16" descr="화면, 쥐고있는, 앉아있는, 대형이(가) 표시된 사진&#10;&#10;자동 생성된 설명">
            <a:extLst>
              <a:ext uri="{FF2B5EF4-FFF2-40B4-BE49-F238E27FC236}">
                <a16:creationId xmlns:a16="http://schemas.microsoft.com/office/drawing/2014/main" id="{40A06FFC-7EB1-374D-AF42-D40D56B4D1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4446" y="1923593"/>
            <a:ext cx="5664200" cy="32258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A9B05EB4-F02B-574D-A7C3-EA60E7DEFD3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4445" y="5439153"/>
            <a:ext cx="5664200" cy="54595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69AC423-C4A0-0F4B-BEB9-8DAF08795139}"/>
              </a:ext>
            </a:extLst>
          </p:cNvPr>
          <p:cNvSpPr txBox="1"/>
          <p:nvPr/>
        </p:nvSpPr>
        <p:spPr>
          <a:xfrm>
            <a:off x="1482207" y="4020159"/>
            <a:ext cx="537327" cy="382563"/>
          </a:xfrm>
          <a:prstGeom prst="rect">
            <a:avLst/>
          </a:prstGeom>
          <a:noFill/>
          <a:ln w="63500" cap="rnd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kumimoji="1" lang="ko-Kore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2E1CD43-EC25-5C48-B3CC-7DFAF91B5406}"/>
              </a:ext>
            </a:extLst>
          </p:cNvPr>
          <p:cNvSpPr txBox="1"/>
          <p:nvPr/>
        </p:nvSpPr>
        <p:spPr>
          <a:xfrm>
            <a:off x="2281462" y="4020159"/>
            <a:ext cx="596925" cy="382563"/>
          </a:xfrm>
          <a:prstGeom prst="rect">
            <a:avLst/>
          </a:prstGeom>
          <a:noFill/>
          <a:ln w="63500" cap="rnd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kumimoji="1" lang="ko-Kore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3C6778F-9F62-6842-ACB7-9B3673C05317}"/>
              </a:ext>
            </a:extLst>
          </p:cNvPr>
          <p:cNvSpPr txBox="1"/>
          <p:nvPr/>
        </p:nvSpPr>
        <p:spPr>
          <a:xfrm>
            <a:off x="6726121" y="4020159"/>
            <a:ext cx="728779" cy="382563"/>
          </a:xfrm>
          <a:prstGeom prst="rect">
            <a:avLst/>
          </a:prstGeom>
          <a:noFill/>
          <a:ln w="63500" cap="rnd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kumimoji="1" lang="ko-Kore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68311D4-D89B-5D4C-A30E-50FD9B6B8A0D}"/>
              </a:ext>
            </a:extLst>
          </p:cNvPr>
          <p:cNvSpPr txBox="1"/>
          <p:nvPr/>
        </p:nvSpPr>
        <p:spPr>
          <a:xfrm>
            <a:off x="7754928" y="4020159"/>
            <a:ext cx="868372" cy="382563"/>
          </a:xfrm>
          <a:prstGeom prst="rect">
            <a:avLst/>
          </a:prstGeom>
          <a:noFill/>
          <a:ln w="63500" cap="rnd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9651823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9B1B0BEB-AFDA-4717-BFF3-0A55D476B5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1687" y="253880"/>
            <a:ext cx="855666" cy="403245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9CBB058A-5E6C-9D4A-93C3-D58091DD9C0B}"/>
              </a:ext>
            </a:extLst>
          </p:cNvPr>
          <p:cNvGrpSpPr/>
          <p:nvPr/>
        </p:nvGrpSpPr>
        <p:grpSpPr>
          <a:xfrm>
            <a:off x="792480" y="569267"/>
            <a:ext cx="2739476" cy="461665"/>
            <a:chOff x="701040" y="482907"/>
            <a:chExt cx="2739476" cy="461665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2CDF9B5B-691A-374B-ABB0-4E56AC503FCF}"/>
                </a:ext>
              </a:extLst>
            </p:cNvPr>
            <p:cNvSpPr/>
            <p:nvPr/>
          </p:nvSpPr>
          <p:spPr>
            <a:xfrm>
              <a:off x="701040" y="482907"/>
              <a:ext cx="152400" cy="461665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2C2C9B7-A04A-BA45-A99A-2404444E8516}"/>
                </a:ext>
              </a:extLst>
            </p:cNvPr>
            <p:cNvSpPr txBox="1"/>
            <p:nvPr/>
          </p:nvSpPr>
          <p:spPr>
            <a:xfrm>
              <a:off x="853440" y="482907"/>
              <a:ext cx="53732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>
                  <a:solidFill>
                    <a:schemeClr val="accent1">
                      <a:lumMod val="75000"/>
                    </a:schemeClr>
                  </a:solidFill>
                  <a:latin typeface="Gadugi" panose="020B0502040204020203" pitchFamily="34" charset="0"/>
                  <a:ea typeface="Gadugi" panose="020B0502040204020203" pitchFamily="34" charset="0"/>
                </a:rPr>
                <a:t>01</a:t>
              </a:r>
              <a:endParaRPr lang="ko-KR" altLang="en-US" b="1" dirty="0">
                <a:solidFill>
                  <a:schemeClr val="accent1">
                    <a:lumMod val="75000"/>
                  </a:schemeClr>
                </a:solidFill>
                <a:latin typeface="Gadugi" panose="020B0502040204020203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2199B93-8848-C645-9FA4-9A9CB3D86A2D}"/>
                </a:ext>
              </a:extLst>
            </p:cNvPr>
            <p:cNvSpPr txBox="1"/>
            <p:nvPr/>
          </p:nvSpPr>
          <p:spPr>
            <a:xfrm>
              <a:off x="1264920" y="544462"/>
              <a:ext cx="217559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 err="1">
                  <a:solidFill>
                    <a:schemeClr val="accent1">
                      <a:lumMod val="75000"/>
                    </a:schemeClr>
                  </a:solidFill>
                  <a:latin typeface="+mn-ea"/>
                </a:rPr>
                <a:t>푸리에</a:t>
              </a:r>
              <a:r>
                <a:rPr lang="ko-KR" altLang="en-US" sz="1600" dirty="0">
                  <a:solidFill>
                    <a:schemeClr val="accent1">
                      <a:lumMod val="75000"/>
                    </a:schemeClr>
                  </a:solidFill>
                  <a:latin typeface="+mn-ea"/>
                </a:rPr>
                <a:t> 급수와 </a:t>
              </a:r>
              <a:r>
                <a:rPr lang="ko-KR" altLang="en-US" sz="1600" dirty="0" err="1">
                  <a:solidFill>
                    <a:schemeClr val="accent1">
                      <a:lumMod val="75000"/>
                    </a:schemeClr>
                  </a:solidFill>
                  <a:latin typeface="+mn-ea"/>
                </a:rPr>
                <a:t>직교성</a:t>
              </a:r>
              <a:endParaRPr lang="ko-KR" altLang="en-US" sz="1600" dirty="0">
                <a:solidFill>
                  <a:schemeClr val="accent1">
                    <a:lumMod val="75000"/>
                  </a:schemeClr>
                </a:solidFill>
                <a:latin typeface="+mn-ea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8CE8D6F-A3FA-1A4C-9F64-E8A876DE8E17}"/>
                  </a:ext>
                </a:extLst>
              </p:cNvPr>
              <p:cNvSpPr txBox="1"/>
              <p:nvPr/>
            </p:nvSpPr>
            <p:spPr>
              <a:xfrm>
                <a:off x="792480" y="1307986"/>
                <a:ext cx="330084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b="1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1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altLang="ko-KR" sz="1600" b="1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  <m:r>
                      <a:rPr lang="en-US" altLang="ko-KR" sz="1600" b="1" i="1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ko-KR" sz="1600" b="1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1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altLang="ko-KR" sz="1600" b="1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</m:oMath>
                </a14:m>
                <a:r>
                  <a:rPr lang="ko-KR" altLang="en-US" sz="1600" b="1" dirty="0">
                    <a:solidFill>
                      <a:schemeClr val="accent1">
                        <a:lumMod val="75000"/>
                      </a:schemeClr>
                    </a:solidFill>
                    <a:latin typeface="+mn-ea"/>
                  </a:rPr>
                  <a:t> 을 어떻게 구할 수 있을까</a:t>
                </a:r>
                <a:r>
                  <a:rPr lang="en-US" altLang="ko-KR" sz="1600" b="1" dirty="0">
                    <a:solidFill>
                      <a:schemeClr val="accent1">
                        <a:lumMod val="75000"/>
                      </a:schemeClr>
                    </a:solidFill>
                    <a:latin typeface="+mn-ea"/>
                  </a:rPr>
                  <a:t>?</a:t>
                </a:r>
                <a:endParaRPr lang="ko-KR" altLang="en-US" sz="1600" b="1" dirty="0">
                  <a:solidFill>
                    <a:schemeClr val="accent1">
                      <a:lumMod val="75000"/>
                    </a:schemeClr>
                  </a:solidFill>
                  <a:latin typeface="+mn-ea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8CE8D6F-A3FA-1A4C-9F64-E8A876DE8E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480" y="1307986"/>
                <a:ext cx="3300840" cy="338554"/>
              </a:xfrm>
              <a:prstGeom prst="rect">
                <a:avLst/>
              </a:prstGeom>
              <a:blipFill>
                <a:blip r:embed="rId3"/>
                <a:stretch>
                  <a:fillRect t="-3571" b="-17857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830F1B60-13F3-0449-A9DC-8550A2BBA81F}"/>
              </a:ext>
            </a:extLst>
          </p:cNvPr>
          <p:cNvSpPr txBox="1"/>
          <p:nvPr/>
        </p:nvSpPr>
        <p:spPr>
          <a:xfrm>
            <a:off x="792480" y="1815873"/>
            <a:ext cx="104814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앞에서 배운 </a:t>
            </a:r>
            <a:r>
              <a:rPr lang="ko-KR" altLang="en-US" sz="1600" dirty="0" err="1">
                <a:solidFill>
                  <a:schemeClr val="accent1">
                    <a:lumMod val="75000"/>
                  </a:schemeClr>
                </a:solidFill>
                <a:latin typeface="+mn-ea"/>
              </a:rPr>
              <a:t>직교성을</a:t>
            </a:r>
            <a:r>
              <a:rPr lang="ko-KR" altLang="en-US" sz="16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 사용하기 위해 양변에 </a:t>
            </a:r>
            <a:r>
              <a:rPr lang="en-US" altLang="ko-KR" sz="16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cos(</a:t>
            </a:r>
            <a:r>
              <a:rPr lang="en-US" altLang="ko-KR" sz="1600" dirty="0" err="1">
                <a:solidFill>
                  <a:schemeClr val="accent1">
                    <a:lumMod val="75000"/>
                  </a:schemeClr>
                </a:solidFill>
                <a:latin typeface="+mn-ea"/>
              </a:rPr>
              <a:t>kx</a:t>
            </a:r>
            <a:r>
              <a:rPr lang="en-US" altLang="ko-KR" sz="16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)</a:t>
            </a:r>
            <a:r>
              <a:rPr lang="ko-KR" altLang="en-US" sz="1600" dirty="0" err="1">
                <a:solidFill>
                  <a:schemeClr val="accent1">
                    <a:lumMod val="75000"/>
                  </a:schemeClr>
                </a:solidFill>
                <a:latin typeface="+mn-ea"/>
              </a:rPr>
              <a:t>를</a:t>
            </a:r>
            <a:r>
              <a:rPr lang="ko-KR" altLang="en-US" sz="16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 곱하여 적분</a:t>
            </a:r>
            <a:endParaRPr lang="en-US" altLang="ko-KR" sz="1600" dirty="0">
              <a:solidFill>
                <a:schemeClr val="accent1">
                  <a:lumMod val="75000"/>
                </a:schemeClr>
              </a:solidFill>
              <a:latin typeface="+mn-ea"/>
            </a:endParaRPr>
          </a:p>
          <a:p>
            <a:r>
              <a:rPr lang="en-US" altLang="ko-KR" sz="16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Sin</a:t>
            </a:r>
            <a:r>
              <a:rPr lang="ko-KR" altLang="en-US" sz="16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과 </a:t>
            </a:r>
            <a:r>
              <a:rPr lang="en-US" altLang="ko-KR" sz="16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cos</a:t>
            </a:r>
            <a:r>
              <a:rPr lang="ko-KR" altLang="en-US" sz="16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은 주파수에 상관없이 서로 직교하는 관계이기 때문에 두 함수의 곱에 대한 한 주기의 적분 값은 </a:t>
            </a:r>
            <a:r>
              <a:rPr lang="en-US" altLang="ko-KR" sz="16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0</a:t>
            </a:r>
            <a:endParaRPr lang="en-US" altLang="ko-KR" sz="1600" dirty="0">
              <a:solidFill>
                <a:srgbClr val="FF0000"/>
              </a:solidFill>
              <a:latin typeface="+mn-ea"/>
            </a:endParaRPr>
          </a:p>
          <a:p>
            <a:r>
              <a:rPr lang="ko-KR" altLang="en-US" sz="16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0D09F09-F7EA-984E-9D41-E2AC55B4C3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480" y="2323760"/>
            <a:ext cx="4586125" cy="203490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D228999-AEE4-A545-9065-1B601504B819}"/>
                  </a:ext>
                </a:extLst>
              </p:cNvPr>
              <p:cNvSpPr txBox="1"/>
              <p:nvPr/>
            </p:nvSpPr>
            <p:spPr>
              <a:xfrm>
                <a:off x="792480" y="4440980"/>
                <a:ext cx="998504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600" dirty="0">
                    <a:solidFill>
                      <a:schemeClr val="accent1">
                        <a:lumMod val="75000"/>
                      </a:schemeClr>
                    </a:solidFill>
                    <a:latin typeface="+mn-ea"/>
                  </a:rPr>
                  <a:t>이 때 </a:t>
                </a:r>
                <a:r>
                  <a:rPr lang="en-US" altLang="ko-KR" sz="1600" dirty="0">
                    <a:solidFill>
                      <a:schemeClr val="accent1">
                        <a:lumMod val="75000"/>
                      </a:schemeClr>
                    </a:solidFill>
                    <a:latin typeface="+mn-ea"/>
                  </a:rPr>
                  <a:t>k=0</a:t>
                </a:r>
                <a:r>
                  <a:rPr lang="ko-KR" altLang="en-US" sz="1600" dirty="0">
                    <a:solidFill>
                      <a:schemeClr val="accent1">
                        <a:lumMod val="75000"/>
                      </a:schemeClr>
                    </a:solidFill>
                    <a:latin typeface="+mn-ea"/>
                  </a:rPr>
                  <a:t>을 대입해 주면 </a:t>
                </a:r>
                <a:r>
                  <a:rPr lang="en-US" altLang="ko-KR" sz="1600" dirty="0">
                    <a:solidFill>
                      <a:schemeClr val="accent1">
                        <a:lumMod val="75000"/>
                      </a:schemeClr>
                    </a:solidFill>
                    <a:latin typeface="+mn-ea"/>
                  </a:rPr>
                  <a:t>cos(0)=1</a:t>
                </a:r>
                <a:r>
                  <a:rPr lang="ko-KR" altLang="en-US" sz="1600" dirty="0">
                    <a:solidFill>
                      <a:schemeClr val="accent1">
                        <a:lumMod val="75000"/>
                      </a:schemeClr>
                    </a:solidFill>
                    <a:latin typeface="+mn-ea"/>
                  </a:rPr>
                  <a:t> 이므로</a:t>
                </a:r>
                <a:r>
                  <a:rPr lang="en-US" altLang="ko-KR" sz="1600" dirty="0">
                    <a:solidFill>
                      <a:schemeClr val="accent1">
                        <a:lumMod val="75000"/>
                      </a:schemeClr>
                    </a:solidFill>
                    <a:latin typeface="+mn-ea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ko-KR" sz="1600" b="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ko-KR" sz="1600" dirty="0">
                    <a:solidFill>
                      <a:schemeClr val="accent1">
                        <a:lumMod val="75000"/>
                      </a:schemeClr>
                    </a:solidFill>
                    <a:latin typeface="+mn-ea"/>
                  </a:rPr>
                  <a:t> </a:t>
                </a:r>
                <a:r>
                  <a:rPr lang="ko-KR" altLang="en-US" sz="1600" dirty="0">
                    <a:solidFill>
                      <a:schemeClr val="accent1">
                        <a:lumMod val="75000"/>
                      </a:schemeClr>
                    </a:solidFill>
                    <a:latin typeface="+mn-ea"/>
                  </a:rPr>
                  <a:t>은 </a:t>
                </a:r>
                <a:r>
                  <a:rPr lang="en-US" altLang="ko-KR" sz="1600" dirty="0">
                    <a:solidFill>
                      <a:schemeClr val="accent1">
                        <a:lumMod val="75000"/>
                      </a:schemeClr>
                    </a:solidFill>
                    <a:latin typeface="+mn-ea"/>
                  </a:rPr>
                  <a:t>f(x)</a:t>
                </a:r>
                <a:r>
                  <a:rPr lang="ko-KR" altLang="en-US" sz="1600" dirty="0">
                    <a:solidFill>
                      <a:schemeClr val="accent1">
                        <a:lumMod val="75000"/>
                      </a:schemeClr>
                    </a:solidFill>
                    <a:latin typeface="+mn-ea"/>
                  </a:rPr>
                  <a:t>의 평균값이 된다</a:t>
                </a:r>
                <a:r>
                  <a:rPr lang="en-US" altLang="ko-KR" sz="1600" dirty="0">
                    <a:solidFill>
                      <a:schemeClr val="accent1">
                        <a:lumMod val="75000"/>
                      </a:schemeClr>
                    </a:solidFill>
                    <a:latin typeface="+mn-ea"/>
                  </a:rPr>
                  <a:t>.</a:t>
                </a:r>
                <a:r>
                  <a:rPr lang="ko-KR" altLang="en-US" sz="1600" dirty="0">
                    <a:solidFill>
                      <a:schemeClr val="accent1">
                        <a:lumMod val="75000"/>
                      </a:schemeClr>
                    </a:solidFill>
                    <a:latin typeface="+mn-ea"/>
                  </a:rPr>
                  <a:t> 이러한 방식으로</a:t>
                </a:r>
                <a:r>
                  <a:rPr lang="en-US" altLang="ko-KR" sz="1600" dirty="0">
                    <a:solidFill>
                      <a:schemeClr val="accent1">
                        <a:lumMod val="75000"/>
                      </a:schemeClr>
                    </a:solidFill>
                    <a:latin typeface="+mn-ea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sz="1600" b="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ko-KR" altLang="en-US" sz="1600" dirty="0">
                    <a:solidFill>
                      <a:schemeClr val="accent1">
                        <a:lumMod val="75000"/>
                      </a:schemeClr>
                    </a:solidFill>
                    <a:latin typeface="+mn-ea"/>
                  </a:rPr>
                  <a:t> 도 계산해 보면 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D228999-AEE4-A545-9065-1B601504B8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480" y="4440980"/>
                <a:ext cx="9985041" cy="338554"/>
              </a:xfrm>
              <a:prstGeom prst="rect">
                <a:avLst/>
              </a:prstGeom>
              <a:blipFill>
                <a:blip r:embed="rId5"/>
                <a:stretch>
                  <a:fillRect l="-127" t="-3704" b="-22222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그림 4">
            <a:extLst>
              <a:ext uri="{FF2B5EF4-FFF2-40B4-BE49-F238E27FC236}">
                <a16:creationId xmlns:a16="http://schemas.microsoft.com/office/drawing/2014/main" id="{6A9AA5D0-090C-264B-9F58-9123BC9FAC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480" y="4818829"/>
            <a:ext cx="3151181" cy="1408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6894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9B1B0BEB-AFDA-4717-BFF3-0A55D476B5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1687" y="253880"/>
            <a:ext cx="855666" cy="403245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9CBB058A-5E6C-9D4A-93C3-D58091DD9C0B}"/>
              </a:ext>
            </a:extLst>
          </p:cNvPr>
          <p:cNvGrpSpPr/>
          <p:nvPr/>
        </p:nvGrpSpPr>
        <p:grpSpPr>
          <a:xfrm>
            <a:off x="792480" y="569267"/>
            <a:ext cx="2739476" cy="461665"/>
            <a:chOff x="701040" y="482907"/>
            <a:chExt cx="2739476" cy="461665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2CDF9B5B-691A-374B-ABB0-4E56AC503FCF}"/>
                </a:ext>
              </a:extLst>
            </p:cNvPr>
            <p:cNvSpPr/>
            <p:nvPr/>
          </p:nvSpPr>
          <p:spPr>
            <a:xfrm>
              <a:off x="701040" y="482907"/>
              <a:ext cx="152400" cy="461665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2C2C9B7-A04A-BA45-A99A-2404444E8516}"/>
                </a:ext>
              </a:extLst>
            </p:cNvPr>
            <p:cNvSpPr txBox="1"/>
            <p:nvPr/>
          </p:nvSpPr>
          <p:spPr>
            <a:xfrm>
              <a:off x="853440" y="482907"/>
              <a:ext cx="53732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>
                  <a:solidFill>
                    <a:schemeClr val="accent1">
                      <a:lumMod val="75000"/>
                    </a:schemeClr>
                  </a:solidFill>
                  <a:latin typeface="Gadugi" panose="020B0502040204020203" pitchFamily="34" charset="0"/>
                  <a:ea typeface="Gadugi" panose="020B0502040204020203" pitchFamily="34" charset="0"/>
                </a:rPr>
                <a:t>01</a:t>
              </a:r>
              <a:endParaRPr lang="ko-KR" altLang="en-US" b="1" dirty="0">
                <a:solidFill>
                  <a:schemeClr val="accent1">
                    <a:lumMod val="75000"/>
                  </a:schemeClr>
                </a:solidFill>
                <a:latin typeface="Gadugi" panose="020B0502040204020203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2199B93-8848-C645-9FA4-9A9CB3D86A2D}"/>
                </a:ext>
              </a:extLst>
            </p:cNvPr>
            <p:cNvSpPr txBox="1"/>
            <p:nvPr/>
          </p:nvSpPr>
          <p:spPr>
            <a:xfrm>
              <a:off x="1264920" y="544462"/>
              <a:ext cx="217559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 err="1">
                  <a:solidFill>
                    <a:schemeClr val="accent1">
                      <a:lumMod val="75000"/>
                    </a:schemeClr>
                  </a:solidFill>
                  <a:latin typeface="+mn-ea"/>
                </a:rPr>
                <a:t>푸리에</a:t>
              </a:r>
              <a:r>
                <a:rPr lang="ko-KR" altLang="en-US" sz="1600" dirty="0">
                  <a:solidFill>
                    <a:schemeClr val="accent1">
                      <a:lumMod val="75000"/>
                    </a:schemeClr>
                  </a:solidFill>
                  <a:latin typeface="+mn-ea"/>
                </a:rPr>
                <a:t> 급수와 </a:t>
              </a:r>
              <a:r>
                <a:rPr lang="ko-KR" altLang="en-US" sz="1600" dirty="0" err="1">
                  <a:solidFill>
                    <a:schemeClr val="accent1">
                      <a:lumMod val="75000"/>
                    </a:schemeClr>
                  </a:solidFill>
                  <a:latin typeface="+mn-ea"/>
                </a:rPr>
                <a:t>직교성</a:t>
              </a:r>
              <a:endParaRPr lang="ko-KR" altLang="en-US" sz="1600" dirty="0">
                <a:solidFill>
                  <a:schemeClr val="accent1">
                    <a:lumMod val="75000"/>
                  </a:schemeClr>
                </a:solidFill>
                <a:latin typeface="+mn-ea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A8CE8D6F-A3FA-1A4C-9F64-E8A876DE8E17}"/>
              </a:ext>
            </a:extLst>
          </p:cNvPr>
          <p:cNvSpPr txBox="1"/>
          <p:nvPr/>
        </p:nvSpPr>
        <p:spPr>
          <a:xfrm>
            <a:off x="792480" y="1307986"/>
            <a:ext cx="20425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err="1">
                <a:solidFill>
                  <a:schemeClr val="accent1">
                    <a:lumMod val="75000"/>
                  </a:schemeClr>
                </a:solidFill>
                <a:latin typeface="+mn-ea"/>
              </a:rPr>
              <a:t>푸리에</a:t>
            </a:r>
            <a:r>
              <a:rPr lang="ko-KR" altLang="en-US" sz="1600" b="1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 전개 및 구현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8119BFE-2195-5F48-B1B2-489F44D14E66}"/>
              </a:ext>
            </a:extLst>
          </p:cNvPr>
          <p:cNvSpPr txBox="1"/>
          <p:nvPr/>
        </p:nvSpPr>
        <p:spPr>
          <a:xfrm>
            <a:off x="792480" y="1691357"/>
            <a:ext cx="73837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디지털 신호에서 널리 사용되는 </a:t>
            </a:r>
            <a:r>
              <a:rPr lang="ko-KR" altLang="en-US" sz="1600" dirty="0" err="1">
                <a:solidFill>
                  <a:schemeClr val="accent1">
                    <a:lumMod val="75000"/>
                  </a:schemeClr>
                </a:solidFill>
                <a:latin typeface="+mn-ea"/>
              </a:rPr>
              <a:t>사각파를</a:t>
            </a:r>
            <a:r>
              <a:rPr lang="ko-KR" altLang="en-US" sz="16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 </a:t>
            </a:r>
            <a:r>
              <a:rPr lang="ko-KR" altLang="en-US" sz="1600" dirty="0" err="1">
                <a:solidFill>
                  <a:schemeClr val="accent1">
                    <a:lumMod val="75000"/>
                  </a:schemeClr>
                </a:solidFill>
                <a:latin typeface="+mn-ea"/>
              </a:rPr>
              <a:t>푸리에</a:t>
            </a:r>
            <a:r>
              <a:rPr lang="ko-KR" altLang="en-US" sz="16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 급수를 이용해 만들어 보자</a:t>
            </a:r>
            <a:endParaRPr lang="en-US" altLang="ko-KR" sz="1600" dirty="0">
              <a:solidFill>
                <a:schemeClr val="accent1">
                  <a:lumMod val="75000"/>
                </a:schemeClr>
              </a:solidFill>
              <a:latin typeface="+mn-ea"/>
            </a:endParaRPr>
          </a:p>
          <a:p>
            <a:r>
              <a:rPr lang="ko-KR" altLang="en-US" sz="1600" dirty="0" err="1">
                <a:solidFill>
                  <a:schemeClr val="accent1">
                    <a:lumMod val="75000"/>
                  </a:schemeClr>
                </a:solidFill>
                <a:latin typeface="+mn-ea"/>
              </a:rPr>
              <a:t>사각파는</a:t>
            </a:r>
            <a:r>
              <a:rPr lang="ko-KR" altLang="en-US" sz="16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 기함수의 성질을 가지고 있다 </a:t>
            </a:r>
            <a:r>
              <a:rPr lang="en-US" altLang="ko-KR" sz="16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f(-x)= -f(x) / </a:t>
            </a:r>
            <a:r>
              <a:rPr lang="ko-KR" altLang="en-US" sz="1600" dirty="0" err="1">
                <a:solidFill>
                  <a:schemeClr val="accent1">
                    <a:lumMod val="75000"/>
                  </a:schemeClr>
                </a:solidFill>
                <a:latin typeface="+mn-ea"/>
              </a:rPr>
              <a:t>우함수</a:t>
            </a:r>
            <a:r>
              <a:rPr lang="ko-KR" altLang="en-US" sz="16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 성질 </a:t>
            </a:r>
            <a:r>
              <a:rPr lang="en-US" altLang="ko-KR" sz="16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:</a:t>
            </a:r>
            <a:r>
              <a:rPr lang="ko-KR" altLang="en-US" sz="16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 </a:t>
            </a:r>
            <a:r>
              <a:rPr lang="en-US" altLang="ko-KR" sz="16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f(x)=f(-x) </a:t>
            </a:r>
            <a:endParaRPr lang="ko-KR" altLang="en-US" sz="1600" dirty="0">
              <a:solidFill>
                <a:schemeClr val="accent1">
                  <a:lumMod val="75000"/>
                </a:schemeClr>
              </a:solidFill>
              <a:latin typeface="+mn-ea"/>
            </a:endParaRP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7F81251A-E02E-9D4A-8DA3-6E7DCB7EC7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480" y="2867943"/>
            <a:ext cx="3534386" cy="2298700"/>
          </a:xfrm>
          <a:prstGeom prst="rect">
            <a:avLst/>
          </a:prstGeom>
        </p:spPr>
      </p:pic>
      <p:pic>
        <p:nvPicPr>
          <p:cNvPr id="5" name="그림 4" descr="개체, 시계이(가) 표시된 사진&#10;&#10;자동 생성된 설명">
            <a:extLst>
              <a:ext uri="{FF2B5EF4-FFF2-40B4-BE49-F238E27FC236}">
                <a16:creationId xmlns:a16="http://schemas.microsoft.com/office/drawing/2014/main" id="{C0778745-22C1-7445-9ACD-A9166D4565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1450" y="2867943"/>
            <a:ext cx="4203700" cy="168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2340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id="{85611818-A71D-46D2-8A90-5FD18E36312C}"/>
              </a:ext>
            </a:extLst>
          </p:cNvPr>
          <p:cNvGrpSpPr/>
          <p:nvPr/>
        </p:nvGrpSpPr>
        <p:grpSpPr>
          <a:xfrm>
            <a:off x="792480" y="569267"/>
            <a:ext cx="2739476" cy="461665"/>
            <a:chOff x="701040" y="482907"/>
            <a:chExt cx="2739476" cy="461665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8E1D1497-18F5-42C6-B4C3-8E8FC808634C}"/>
                </a:ext>
              </a:extLst>
            </p:cNvPr>
            <p:cNvSpPr/>
            <p:nvPr/>
          </p:nvSpPr>
          <p:spPr>
            <a:xfrm>
              <a:off x="701040" y="482907"/>
              <a:ext cx="152400" cy="461665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54DAFE3-AE7D-414F-8322-9C0DF39D1331}"/>
                </a:ext>
              </a:extLst>
            </p:cNvPr>
            <p:cNvSpPr txBox="1"/>
            <p:nvPr/>
          </p:nvSpPr>
          <p:spPr>
            <a:xfrm>
              <a:off x="853440" y="482907"/>
              <a:ext cx="53732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>
                  <a:solidFill>
                    <a:schemeClr val="accent1">
                      <a:lumMod val="75000"/>
                    </a:schemeClr>
                  </a:solidFill>
                  <a:latin typeface="Gadugi" panose="020B0502040204020203" pitchFamily="34" charset="0"/>
                  <a:ea typeface="Gadugi" panose="020B0502040204020203" pitchFamily="34" charset="0"/>
                </a:rPr>
                <a:t>02</a:t>
              </a:r>
              <a:endParaRPr lang="ko-KR" altLang="en-US" b="1" dirty="0">
                <a:solidFill>
                  <a:schemeClr val="accent1">
                    <a:lumMod val="75000"/>
                  </a:schemeClr>
                </a:solidFill>
                <a:latin typeface="Gadugi" panose="020B0502040204020203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BA320B9-CD48-49A3-9441-1B0DE7735C0A}"/>
                </a:ext>
              </a:extLst>
            </p:cNvPr>
            <p:cNvSpPr txBox="1"/>
            <p:nvPr/>
          </p:nvSpPr>
          <p:spPr>
            <a:xfrm>
              <a:off x="1264920" y="544462"/>
              <a:ext cx="217559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 err="1">
                  <a:solidFill>
                    <a:schemeClr val="accent1">
                      <a:lumMod val="75000"/>
                    </a:schemeClr>
                  </a:solidFill>
                  <a:latin typeface="+mn-ea"/>
                </a:rPr>
                <a:t>푸리에</a:t>
              </a:r>
              <a:r>
                <a:rPr lang="ko-KR" altLang="en-US" sz="1600" dirty="0">
                  <a:solidFill>
                    <a:schemeClr val="accent1">
                      <a:lumMod val="75000"/>
                    </a:schemeClr>
                  </a:solidFill>
                  <a:latin typeface="+mn-ea"/>
                </a:rPr>
                <a:t> 급수와 </a:t>
              </a:r>
              <a:r>
                <a:rPr lang="ko-KR" altLang="en-US" sz="1600" dirty="0" err="1">
                  <a:solidFill>
                    <a:schemeClr val="accent1">
                      <a:lumMod val="75000"/>
                    </a:schemeClr>
                  </a:solidFill>
                  <a:latin typeface="+mn-ea"/>
                </a:rPr>
                <a:t>직교성</a:t>
              </a:r>
              <a:endParaRPr lang="ko-KR" altLang="en-US" sz="1600" dirty="0">
                <a:solidFill>
                  <a:schemeClr val="accent1">
                    <a:lumMod val="75000"/>
                  </a:schemeClr>
                </a:solidFill>
                <a:latin typeface="+mn-ea"/>
              </a:endParaRPr>
            </a:p>
          </p:txBody>
        </p:sp>
      </p:grpSp>
      <p:pic>
        <p:nvPicPr>
          <p:cNvPr id="18" name="그림 17">
            <a:extLst>
              <a:ext uri="{FF2B5EF4-FFF2-40B4-BE49-F238E27FC236}">
                <a16:creationId xmlns:a16="http://schemas.microsoft.com/office/drawing/2014/main" id="{9B1B0BEB-AFDA-4717-BFF3-0A55D476B5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1687" y="253880"/>
            <a:ext cx="855666" cy="40324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B018C3B-71F3-42B2-A124-00C080148449}"/>
              </a:ext>
            </a:extLst>
          </p:cNvPr>
          <p:cNvSpPr txBox="1"/>
          <p:nvPr/>
        </p:nvSpPr>
        <p:spPr>
          <a:xfrm>
            <a:off x="792480" y="1307986"/>
            <a:ext cx="20425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err="1">
                <a:solidFill>
                  <a:schemeClr val="accent1">
                    <a:lumMod val="75000"/>
                  </a:schemeClr>
                </a:solidFill>
                <a:latin typeface="+mn-ea"/>
              </a:rPr>
              <a:t>푸리에</a:t>
            </a:r>
            <a:r>
              <a:rPr lang="ko-KR" altLang="en-US" sz="1600" b="1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 전개 및 구현</a:t>
            </a:r>
          </a:p>
        </p:txBody>
      </p:sp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1B2B6EAA-4B50-E640-8C99-8E2132F785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680" y="1646540"/>
            <a:ext cx="5139957" cy="446216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06D87D5-5497-B04A-A0A7-CB74093646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1276" y="1646540"/>
            <a:ext cx="5502422" cy="24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6557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6261</TotalTime>
  <Words>1325</Words>
  <Application>Microsoft Macintosh PowerPoint</Application>
  <PresentationFormat>와이드스크린</PresentationFormat>
  <Paragraphs>226</Paragraphs>
  <Slides>43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43</vt:i4>
      </vt:variant>
    </vt:vector>
  </HeadingPairs>
  <TitlesOfParts>
    <vt:vector size="48" baseType="lpstr">
      <vt:lpstr>맑은 고딕</vt:lpstr>
      <vt:lpstr>Arial</vt:lpstr>
      <vt:lpstr>Cambria Math</vt:lpstr>
      <vt:lpstr>Gadugi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김영호</dc:creator>
  <cp:lastModifiedBy>최석민</cp:lastModifiedBy>
  <cp:revision>77</cp:revision>
  <dcterms:created xsi:type="dcterms:W3CDTF">2020-04-02T08:47:02Z</dcterms:created>
  <dcterms:modified xsi:type="dcterms:W3CDTF">2020-07-15T05:01:29Z</dcterms:modified>
</cp:coreProperties>
</file>